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72" r:id="rId4"/>
    <p:sldId id="277" r:id="rId5"/>
    <p:sldId id="273" r:id="rId6"/>
    <p:sldId id="258" r:id="rId7"/>
    <p:sldId id="274" r:id="rId8"/>
    <p:sldId id="275"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64"/>
    <p:restoredTop sz="94957"/>
  </p:normalViewPr>
  <p:slideViewPr>
    <p:cSldViewPr snapToGrid="0">
      <p:cViewPr varScale="1">
        <p:scale>
          <a:sx n="65" d="100"/>
          <a:sy n="65" d="100"/>
        </p:scale>
        <p:origin x="6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0F60D-146D-FC49-997E-6CF5C17C162B}" type="datetimeFigureOut">
              <a:rPr lang="en-US" smtClean="0"/>
              <a:t>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093B4-D152-3A46-BBC0-45C6330DD3DC}" type="slidenum">
              <a:rPr lang="en-US" smtClean="0"/>
              <a:t>‹#›</a:t>
            </a:fld>
            <a:endParaRPr lang="en-US"/>
          </a:p>
        </p:txBody>
      </p:sp>
    </p:spTree>
    <p:extLst>
      <p:ext uri="{BB962C8B-B14F-4D97-AF65-F5344CB8AC3E}">
        <p14:creationId xmlns:p14="http://schemas.microsoft.com/office/powerpoint/2010/main" val="2832997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7093B4-D152-3A46-BBC0-45C6330DD3DC}" type="slidenum">
              <a:rPr lang="en-US" smtClean="0"/>
              <a:t>1</a:t>
            </a:fld>
            <a:endParaRPr lang="en-US"/>
          </a:p>
        </p:txBody>
      </p:sp>
    </p:spTree>
    <p:extLst>
      <p:ext uri="{BB962C8B-B14F-4D97-AF65-F5344CB8AC3E}">
        <p14:creationId xmlns:p14="http://schemas.microsoft.com/office/powerpoint/2010/main" val="3263123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7093B4-D152-3A46-BBC0-45C6330DD3DC}" type="slidenum">
              <a:rPr lang="en-US" smtClean="0"/>
              <a:t>6</a:t>
            </a:fld>
            <a:endParaRPr lang="en-US"/>
          </a:p>
        </p:txBody>
      </p:sp>
    </p:spTree>
    <p:extLst>
      <p:ext uri="{BB962C8B-B14F-4D97-AF65-F5344CB8AC3E}">
        <p14:creationId xmlns:p14="http://schemas.microsoft.com/office/powerpoint/2010/main" val="4239228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7093B4-D152-3A46-BBC0-45C6330DD3DC}" type="slidenum">
              <a:rPr lang="en-US" smtClean="0"/>
              <a:t>8</a:t>
            </a:fld>
            <a:endParaRPr lang="en-US"/>
          </a:p>
        </p:txBody>
      </p:sp>
    </p:spTree>
    <p:extLst>
      <p:ext uri="{BB962C8B-B14F-4D97-AF65-F5344CB8AC3E}">
        <p14:creationId xmlns:p14="http://schemas.microsoft.com/office/powerpoint/2010/main" val="537789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7093B4-D152-3A46-BBC0-45C6330DD3DC}" type="slidenum">
              <a:rPr lang="en-US" smtClean="0"/>
              <a:t>9</a:t>
            </a:fld>
            <a:endParaRPr lang="en-US"/>
          </a:p>
        </p:txBody>
      </p:sp>
    </p:spTree>
    <p:extLst>
      <p:ext uri="{BB962C8B-B14F-4D97-AF65-F5344CB8AC3E}">
        <p14:creationId xmlns:p14="http://schemas.microsoft.com/office/powerpoint/2010/main" val="3182772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7093B4-D152-3A46-BBC0-45C6330DD3DC}" type="slidenum">
              <a:rPr lang="en-US" smtClean="0"/>
              <a:t>10</a:t>
            </a:fld>
            <a:endParaRPr lang="en-US"/>
          </a:p>
        </p:txBody>
      </p:sp>
    </p:spTree>
    <p:extLst>
      <p:ext uri="{BB962C8B-B14F-4D97-AF65-F5344CB8AC3E}">
        <p14:creationId xmlns:p14="http://schemas.microsoft.com/office/powerpoint/2010/main" val="2110531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7093B4-D152-3A46-BBC0-45C6330DD3DC}" type="slidenum">
              <a:rPr lang="en-US" smtClean="0"/>
              <a:t>15</a:t>
            </a:fld>
            <a:endParaRPr lang="en-US"/>
          </a:p>
        </p:txBody>
      </p:sp>
    </p:spTree>
    <p:extLst>
      <p:ext uri="{BB962C8B-B14F-4D97-AF65-F5344CB8AC3E}">
        <p14:creationId xmlns:p14="http://schemas.microsoft.com/office/powerpoint/2010/main" val="1122839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7093B4-D152-3A46-BBC0-45C6330DD3DC}" type="slidenum">
              <a:rPr lang="en-US" smtClean="0"/>
              <a:t>19</a:t>
            </a:fld>
            <a:endParaRPr lang="en-US"/>
          </a:p>
        </p:txBody>
      </p:sp>
    </p:spTree>
    <p:extLst>
      <p:ext uri="{BB962C8B-B14F-4D97-AF65-F5344CB8AC3E}">
        <p14:creationId xmlns:p14="http://schemas.microsoft.com/office/powerpoint/2010/main" val="230460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7D7093B4-D152-3A46-BBC0-45C6330DD3DC}" type="slidenum">
              <a:rPr lang="en-US" smtClean="0"/>
              <a:t>22</a:t>
            </a:fld>
            <a:endParaRPr lang="en-US"/>
          </a:p>
        </p:txBody>
      </p:sp>
    </p:spTree>
    <p:extLst>
      <p:ext uri="{BB962C8B-B14F-4D97-AF65-F5344CB8AC3E}">
        <p14:creationId xmlns:p14="http://schemas.microsoft.com/office/powerpoint/2010/main" val="273487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5EEFA4D-906A-4B12-8B83-1EF2DA778BD4}" type="datetimeFigureOut">
              <a:rPr lang="en-CA" smtClean="0"/>
              <a:t>2022-02-03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F2563B-A3CD-44FD-8536-E1CFC4761DDE}" type="slidenum">
              <a:rPr lang="en-CA" smtClean="0"/>
              <a:t>‹#›</a:t>
            </a:fld>
            <a:endParaRPr lang="en-CA"/>
          </a:p>
        </p:txBody>
      </p:sp>
    </p:spTree>
    <p:extLst>
      <p:ext uri="{BB962C8B-B14F-4D97-AF65-F5344CB8AC3E}">
        <p14:creationId xmlns:p14="http://schemas.microsoft.com/office/powerpoint/2010/main" val="224906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5EEFA4D-906A-4B12-8B83-1EF2DA778BD4}" type="datetimeFigureOut">
              <a:rPr lang="en-CA" smtClean="0"/>
              <a:t>2022-02-03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F2563B-A3CD-44FD-8536-E1CFC4761DDE}" type="slidenum">
              <a:rPr lang="en-CA" smtClean="0"/>
              <a:t>‹#›</a:t>
            </a:fld>
            <a:endParaRPr lang="en-CA"/>
          </a:p>
        </p:txBody>
      </p:sp>
    </p:spTree>
    <p:extLst>
      <p:ext uri="{BB962C8B-B14F-4D97-AF65-F5344CB8AC3E}">
        <p14:creationId xmlns:p14="http://schemas.microsoft.com/office/powerpoint/2010/main" val="3319274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5EEFA4D-906A-4B12-8B83-1EF2DA778BD4}" type="datetimeFigureOut">
              <a:rPr lang="en-CA" smtClean="0"/>
              <a:t>2022-02-03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F2563B-A3CD-44FD-8536-E1CFC4761DDE}" type="slidenum">
              <a:rPr lang="en-CA" smtClean="0"/>
              <a:t>‹#›</a:t>
            </a:fld>
            <a:endParaRPr lang="en-CA"/>
          </a:p>
        </p:txBody>
      </p:sp>
    </p:spTree>
    <p:extLst>
      <p:ext uri="{BB962C8B-B14F-4D97-AF65-F5344CB8AC3E}">
        <p14:creationId xmlns:p14="http://schemas.microsoft.com/office/powerpoint/2010/main" val="1584955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00">
            <a:alpha val="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5EEFA4D-906A-4B12-8B83-1EF2DA778BD4}" type="datetimeFigureOut">
              <a:rPr lang="en-CA" smtClean="0"/>
              <a:t>2022-02-03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F2563B-A3CD-44FD-8536-E1CFC4761DDE}" type="slidenum">
              <a:rPr lang="en-CA" smtClean="0"/>
              <a:t>‹#›</a:t>
            </a:fld>
            <a:endParaRPr lang="en-CA"/>
          </a:p>
        </p:txBody>
      </p:sp>
      <p:sp>
        <p:nvSpPr>
          <p:cNvPr id="7" name="Rectangle 6">
            <a:extLst>
              <a:ext uri="{FF2B5EF4-FFF2-40B4-BE49-F238E27FC236}">
                <a16:creationId xmlns:a16="http://schemas.microsoft.com/office/drawing/2014/main" id="{3F68954B-E500-7C43-92C6-0B7271FFA956}"/>
              </a:ext>
            </a:extLst>
          </p:cNvPr>
          <p:cNvSpPr/>
          <p:nvPr userDrawn="1"/>
        </p:nvSpPr>
        <p:spPr>
          <a:xfrm>
            <a:off x="0" y="1"/>
            <a:ext cx="12192000"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D29E671-C2EC-F24D-9BDE-CD4C81752F54}"/>
              </a:ext>
            </a:extLst>
          </p:cNvPr>
          <p:cNvSpPr txBox="1">
            <a:spLocks/>
          </p:cNvSpPr>
          <p:nvPr userDrawn="1"/>
        </p:nvSpPr>
        <p:spPr>
          <a:xfrm>
            <a:off x="737936" y="118227"/>
            <a:ext cx="11165305" cy="6036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altLang="zh-TW" sz="2400" dirty="0">
                <a:solidFill>
                  <a:srgbClr val="5CEAEB"/>
                </a:solidFill>
                <a:latin typeface="Arial" panose="020B0604020202020204" pitchFamily="34" charset="0"/>
                <a:ea typeface="Hiragino Kaku Gothic ProN W3" panose="020B0300000000000000" pitchFamily="34" charset="-128"/>
                <a:cs typeface="Arial" panose="020B0604020202020204" pitchFamily="34" charset="0"/>
              </a:rPr>
              <a:t>The Church Assembly in Toronto</a:t>
            </a:r>
            <a:endParaRPr lang="en-US" sz="2400" dirty="0">
              <a:solidFill>
                <a:srgbClr val="5CEAEB"/>
              </a:solidFill>
              <a:latin typeface="Arial" panose="020B0604020202020204" pitchFamily="34" charset="0"/>
              <a:ea typeface="Hiragino Kaku Gothic ProN W3" panose="020B0300000000000000" pitchFamily="34" charset="-128"/>
              <a:cs typeface="Arial" panose="020B0604020202020204" pitchFamily="34" charset="0"/>
            </a:endParaRPr>
          </a:p>
        </p:txBody>
      </p:sp>
    </p:spTree>
    <p:extLst>
      <p:ext uri="{BB962C8B-B14F-4D97-AF65-F5344CB8AC3E}">
        <p14:creationId xmlns:p14="http://schemas.microsoft.com/office/powerpoint/2010/main" val="767060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EEFA4D-906A-4B12-8B83-1EF2DA778BD4}" type="datetimeFigureOut">
              <a:rPr lang="en-CA" smtClean="0"/>
              <a:t>2022-02-03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F2563B-A3CD-44FD-8536-E1CFC4761DDE}" type="slidenum">
              <a:rPr lang="en-CA" smtClean="0"/>
              <a:t>‹#›</a:t>
            </a:fld>
            <a:endParaRPr lang="en-CA"/>
          </a:p>
        </p:txBody>
      </p:sp>
    </p:spTree>
    <p:extLst>
      <p:ext uri="{BB962C8B-B14F-4D97-AF65-F5344CB8AC3E}">
        <p14:creationId xmlns:p14="http://schemas.microsoft.com/office/powerpoint/2010/main" val="235270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25EEFA4D-906A-4B12-8B83-1EF2DA778BD4}" type="datetimeFigureOut">
              <a:rPr lang="en-CA" smtClean="0"/>
              <a:t>2022-02-03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3F2563B-A3CD-44FD-8536-E1CFC4761DDE}" type="slidenum">
              <a:rPr lang="en-CA" smtClean="0"/>
              <a:t>‹#›</a:t>
            </a:fld>
            <a:endParaRPr lang="en-CA"/>
          </a:p>
        </p:txBody>
      </p:sp>
    </p:spTree>
    <p:extLst>
      <p:ext uri="{BB962C8B-B14F-4D97-AF65-F5344CB8AC3E}">
        <p14:creationId xmlns:p14="http://schemas.microsoft.com/office/powerpoint/2010/main" val="1598665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5EEFA4D-906A-4B12-8B83-1EF2DA778BD4}" type="datetimeFigureOut">
              <a:rPr lang="en-CA" smtClean="0"/>
              <a:t>2022-02-03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3F2563B-A3CD-44FD-8536-E1CFC4761DDE}" type="slidenum">
              <a:rPr lang="en-CA" smtClean="0"/>
              <a:t>‹#›</a:t>
            </a:fld>
            <a:endParaRPr lang="en-CA"/>
          </a:p>
        </p:txBody>
      </p:sp>
    </p:spTree>
    <p:extLst>
      <p:ext uri="{BB962C8B-B14F-4D97-AF65-F5344CB8AC3E}">
        <p14:creationId xmlns:p14="http://schemas.microsoft.com/office/powerpoint/2010/main" val="245558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5EEFA4D-906A-4B12-8B83-1EF2DA778BD4}" type="datetimeFigureOut">
              <a:rPr lang="en-CA" smtClean="0"/>
              <a:t>2022-02-03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3F2563B-A3CD-44FD-8536-E1CFC4761DDE}" type="slidenum">
              <a:rPr lang="en-CA" smtClean="0"/>
              <a:t>‹#›</a:t>
            </a:fld>
            <a:endParaRPr lang="en-CA"/>
          </a:p>
        </p:txBody>
      </p:sp>
    </p:spTree>
    <p:extLst>
      <p:ext uri="{BB962C8B-B14F-4D97-AF65-F5344CB8AC3E}">
        <p14:creationId xmlns:p14="http://schemas.microsoft.com/office/powerpoint/2010/main" val="2405088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EFA4D-906A-4B12-8B83-1EF2DA778BD4}" type="datetimeFigureOut">
              <a:rPr lang="en-CA" smtClean="0"/>
              <a:t>2022-02-03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3F2563B-A3CD-44FD-8536-E1CFC4761DDE}" type="slidenum">
              <a:rPr lang="en-CA" smtClean="0"/>
              <a:t>‹#›</a:t>
            </a:fld>
            <a:endParaRPr lang="en-CA"/>
          </a:p>
        </p:txBody>
      </p:sp>
    </p:spTree>
    <p:extLst>
      <p:ext uri="{BB962C8B-B14F-4D97-AF65-F5344CB8AC3E}">
        <p14:creationId xmlns:p14="http://schemas.microsoft.com/office/powerpoint/2010/main" val="150473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EEFA4D-906A-4B12-8B83-1EF2DA778BD4}" type="datetimeFigureOut">
              <a:rPr lang="en-CA" smtClean="0"/>
              <a:t>2022-02-03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3F2563B-A3CD-44FD-8536-E1CFC4761DDE}" type="slidenum">
              <a:rPr lang="en-CA" smtClean="0"/>
              <a:t>‹#›</a:t>
            </a:fld>
            <a:endParaRPr lang="en-CA"/>
          </a:p>
        </p:txBody>
      </p:sp>
    </p:spTree>
    <p:extLst>
      <p:ext uri="{BB962C8B-B14F-4D97-AF65-F5344CB8AC3E}">
        <p14:creationId xmlns:p14="http://schemas.microsoft.com/office/powerpoint/2010/main" val="3255862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EEFA4D-906A-4B12-8B83-1EF2DA778BD4}" type="datetimeFigureOut">
              <a:rPr lang="en-CA" smtClean="0"/>
              <a:t>2022-02-03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3F2563B-A3CD-44FD-8536-E1CFC4761DDE}" type="slidenum">
              <a:rPr lang="en-CA" smtClean="0"/>
              <a:t>‹#›</a:t>
            </a:fld>
            <a:endParaRPr lang="en-CA"/>
          </a:p>
        </p:txBody>
      </p:sp>
    </p:spTree>
    <p:extLst>
      <p:ext uri="{BB962C8B-B14F-4D97-AF65-F5344CB8AC3E}">
        <p14:creationId xmlns:p14="http://schemas.microsoft.com/office/powerpoint/2010/main" val="148930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EFA4D-906A-4B12-8B83-1EF2DA778BD4}" type="datetimeFigureOut">
              <a:rPr lang="en-CA" smtClean="0"/>
              <a:t>2022-02-03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2563B-A3CD-44FD-8536-E1CFC4761DDE}" type="slidenum">
              <a:rPr lang="en-CA" smtClean="0"/>
              <a:t>‹#›</a:t>
            </a:fld>
            <a:endParaRPr lang="en-CA"/>
          </a:p>
        </p:txBody>
      </p:sp>
    </p:spTree>
    <p:extLst>
      <p:ext uri="{BB962C8B-B14F-4D97-AF65-F5344CB8AC3E}">
        <p14:creationId xmlns:p14="http://schemas.microsoft.com/office/powerpoint/2010/main" val="1328364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tcat.bank@gmail.com"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mailto:tcat.bank@gmail.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mailto:tcat.bank@gmail.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hyperlink" Target="mailto:tcat.bank@gmai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mailto:tcat.bank@gmail.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mailto:tcat.bank@gmail.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19079"/>
            <a:ext cx="9144000" cy="2387600"/>
          </a:xfrm>
        </p:spPr>
        <p:txBody>
          <a:bodyPr anchor="t">
            <a:normAutofit/>
          </a:bodyPr>
          <a:lstStyle/>
          <a:p>
            <a:r>
              <a:rPr lang="en-US" sz="6600" dirty="0">
                <a:solidFill>
                  <a:schemeClr val="bg1"/>
                </a:solidFill>
                <a:latin typeface="Times" pitchFamily="2" charset="0"/>
              </a:rPr>
              <a:t>Donate via e-Transfer</a:t>
            </a:r>
            <a:endParaRPr lang="en-CA" sz="6600" spc="600" dirty="0">
              <a:solidFill>
                <a:schemeClr val="bg1"/>
              </a:solidFill>
              <a:latin typeface="Times" pitchFamily="2" charset="0"/>
            </a:endParaRPr>
          </a:p>
        </p:txBody>
      </p:sp>
      <p:sp>
        <p:nvSpPr>
          <p:cNvPr id="4" name="Title 1">
            <a:extLst>
              <a:ext uri="{FF2B5EF4-FFF2-40B4-BE49-F238E27FC236}">
                <a16:creationId xmlns:a16="http://schemas.microsoft.com/office/drawing/2014/main" id="{6DDB0DF2-3DC7-7947-AD40-549653893A78}"/>
              </a:ext>
            </a:extLst>
          </p:cNvPr>
          <p:cNvSpPr txBox="1">
            <a:spLocks/>
          </p:cNvSpPr>
          <p:nvPr/>
        </p:nvSpPr>
        <p:spPr>
          <a:xfrm>
            <a:off x="0" y="733758"/>
            <a:ext cx="12192000" cy="817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altLang="zh-TW" sz="2400" dirty="0">
                <a:solidFill>
                  <a:srgbClr val="5CEAEB"/>
                </a:solidFill>
                <a:latin typeface="Arial" panose="020B0604020202020204" pitchFamily="34" charset="0"/>
                <a:ea typeface="Hiragino Kaku Gothic ProN W3" panose="020B0300000000000000" pitchFamily="34" charset="-128"/>
                <a:cs typeface="Arial" panose="020B0604020202020204" pitchFamily="34" charset="0"/>
              </a:rPr>
              <a:t>The Church Assembly in Toronto</a:t>
            </a:r>
            <a:endParaRPr lang="en-US" sz="2400" dirty="0">
              <a:solidFill>
                <a:srgbClr val="5CEAEB"/>
              </a:solidFill>
              <a:latin typeface="Arial" panose="020B0604020202020204" pitchFamily="34" charset="0"/>
              <a:ea typeface="Hiragino Kaku Gothic ProN W3" panose="020B0300000000000000" pitchFamily="34" charset="-128"/>
              <a:cs typeface="Arial" panose="020B0604020202020204" pitchFamily="34" charset="0"/>
            </a:endParaRPr>
          </a:p>
        </p:txBody>
      </p:sp>
    </p:spTree>
    <p:extLst>
      <p:ext uri="{BB962C8B-B14F-4D97-AF65-F5344CB8AC3E}">
        <p14:creationId xmlns:p14="http://schemas.microsoft.com/office/powerpoint/2010/main" val="3206970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93692" y="2138744"/>
            <a:ext cx="5804616"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itle 1">
            <a:extLst>
              <a:ext uri="{FF2B5EF4-FFF2-40B4-BE49-F238E27FC236}">
                <a16:creationId xmlns:a16="http://schemas.microsoft.com/office/drawing/2014/main" id="{5A4C3F77-92E6-5348-A550-88909561F303}"/>
              </a:ext>
            </a:extLst>
          </p:cNvPr>
          <p:cNvSpPr txBox="1">
            <a:spLocks/>
          </p:cNvSpPr>
          <p:nvPr/>
        </p:nvSpPr>
        <p:spPr>
          <a:xfrm>
            <a:off x="1314906" y="9997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pitchFamily="2" charset="0"/>
              </a:rPr>
              <a:t>Royal Bank of Canada </a:t>
            </a:r>
            <a:r>
              <a:rPr lang="en-US" sz="3200" dirty="0">
                <a:solidFill>
                  <a:srgbClr val="C00000"/>
                </a:solidFill>
                <a:latin typeface="Wingdings" pitchFamily="2" charset="2"/>
              </a:rPr>
              <a:t></a:t>
            </a:r>
            <a:endParaRPr lang="en-CA" sz="3200" dirty="0"/>
          </a:p>
        </p:txBody>
      </p:sp>
      <p:pic>
        <p:nvPicPr>
          <p:cNvPr id="14" name="Picture 13">
            <a:extLst>
              <a:ext uri="{FF2B5EF4-FFF2-40B4-BE49-F238E27FC236}">
                <a16:creationId xmlns:a16="http://schemas.microsoft.com/office/drawing/2014/main" id="{E2E92876-66CF-AD46-AB79-B126B7B2ECFA}"/>
              </a:ext>
            </a:extLst>
          </p:cNvPr>
          <p:cNvPicPr>
            <a:picLocks noChangeAspect="1"/>
          </p:cNvPicPr>
          <p:nvPr/>
        </p:nvPicPr>
        <p:blipFill>
          <a:blip r:embed="rId4"/>
          <a:stretch>
            <a:fillRect/>
          </a:stretch>
        </p:blipFill>
        <p:spPr>
          <a:xfrm>
            <a:off x="810768" y="1310076"/>
            <a:ext cx="504138" cy="646331"/>
          </a:xfrm>
          <a:prstGeom prst="rect">
            <a:avLst/>
          </a:prstGeom>
        </p:spPr>
      </p:pic>
      <p:sp>
        <p:nvSpPr>
          <p:cNvPr id="17" name="Rectangular Callout 16">
            <a:extLst>
              <a:ext uri="{FF2B5EF4-FFF2-40B4-BE49-F238E27FC236}">
                <a16:creationId xmlns:a16="http://schemas.microsoft.com/office/drawing/2014/main" id="{FB029F26-9B05-1F4C-9586-29F4F4AFDF1A}"/>
              </a:ext>
            </a:extLst>
          </p:cNvPr>
          <p:cNvSpPr/>
          <p:nvPr/>
        </p:nvSpPr>
        <p:spPr>
          <a:xfrm>
            <a:off x="9376207" y="2422362"/>
            <a:ext cx="2442051" cy="646103"/>
          </a:xfrm>
          <a:prstGeom prst="wedgeRectCallout">
            <a:avLst>
              <a:gd name="adj1" fmla="val -277315"/>
              <a:gd name="adj2" fmla="val 963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Select the account to withdraw from</a:t>
            </a:r>
            <a:endParaRPr lang="en-CA" dirty="0">
              <a:solidFill>
                <a:schemeClr val="tx1"/>
              </a:solidFill>
            </a:endParaRPr>
          </a:p>
        </p:txBody>
      </p:sp>
      <p:sp>
        <p:nvSpPr>
          <p:cNvPr id="18" name="Rectangular Callout 17">
            <a:extLst>
              <a:ext uri="{FF2B5EF4-FFF2-40B4-BE49-F238E27FC236}">
                <a16:creationId xmlns:a16="http://schemas.microsoft.com/office/drawing/2014/main" id="{E9D5480F-49FE-5D45-A29C-995DD334161E}"/>
              </a:ext>
            </a:extLst>
          </p:cNvPr>
          <p:cNvSpPr/>
          <p:nvPr/>
        </p:nvSpPr>
        <p:spPr>
          <a:xfrm>
            <a:off x="9357919" y="4113742"/>
            <a:ext cx="2442051" cy="813959"/>
          </a:xfrm>
          <a:prstGeom prst="wedgeRectCallout">
            <a:avLst>
              <a:gd name="adj1" fmla="val -256651"/>
              <a:gd name="adj2" fmla="val -6413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Ensure that </a:t>
            </a:r>
            <a:r>
              <a:rPr lang="en-US" dirty="0">
                <a:solidFill>
                  <a:schemeClr val="tx1"/>
                </a:solidFill>
                <a:hlinkClick r:id="rId5"/>
              </a:rPr>
              <a:t>tcat.bank@gmail.com</a:t>
            </a:r>
            <a:r>
              <a:rPr lang="en-US" dirty="0">
                <a:solidFill>
                  <a:schemeClr val="tx1"/>
                </a:solidFill>
              </a:rPr>
              <a:t> is the Recipient</a:t>
            </a:r>
            <a:endParaRPr lang="en-CA" dirty="0">
              <a:solidFill>
                <a:schemeClr val="tx1"/>
              </a:solidFill>
            </a:endParaRPr>
          </a:p>
        </p:txBody>
      </p:sp>
      <p:sp>
        <p:nvSpPr>
          <p:cNvPr id="20" name="Rectangular Callout 19">
            <a:extLst>
              <a:ext uri="{FF2B5EF4-FFF2-40B4-BE49-F238E27FC236}">
                <a16:creationId xmlns:a16="http://schemas.microsoft.com/office/drawing/2014/main" id="{C69FB86B-4C0C-A748-8E34-B3AA74925478}"/>
              </a:ext>
            </a:extLst>
          </p:cNvPr>
          <p:cNvSpPr/>
          <p:nvPr/>
        </p:nvSpPr>
        <p:spPr>
          <a:xfrm>
            <a:off x="429160" y="2818474"/>
            <a:ext cx="2442051" cy="646103"/>
          </a:xfrm>
          <a:prstGeom prst="wedgeRectCallout">
            <a:avLst>
              <a:gd name="adj1" fmla="val 68088"/>
              <a:gd name="adj2" fmla="val 769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Enter the amount to donate</a:t>
            </a:r>
            <a:endParaRPr lang="en-CA" dirty="0">
              <a:solidFill>
                <a:schemeClr val="tx1"/>
              </a:solidFill>
            </a:endParaRPr>
          </a:p>
        </p:txBody>
      </p:sp>
      <p:sp>
        <p:nvSpPr>
          <p:cNvPr id="22" name="Rectangular Callout 21">
            <a:extLst>
              <a:ext uri="{FF2B5EF4-FFF2-40B4-BE49-F238E27FC236}">
                <a16:creationId xmlns:a16="http://schemas.microsoft.com/office/drawing/2014/main" id="{26A691F1-BB3F-EB49-9651-D2FAFEC7FCD1}"/>
              </a:ext>
            </a:extLst>
          </p:cNvPr>
          <p:cNvSpPr/>
          <p:nvPr/>
        </p:nvSpPr>
        <p:spPr>
          <a:xfrm>
            <a:off x="392029" y="4154515"/>
            <a:ext cx="2442051" cy="823407"/>
          </a:xfrm>
          <a:prstGeom prst="wedgeRectCallout">
            <a:avLst>
              <a:gd name="adj1" fmla="val 73315"/>
              <a:gd name="adj2" fmla="val 253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Enter your email address for donation receipt</a:t>
            </a:r>
            <a:endParaRPr lang="en-CA" dirty="0">
              <a:solidFill>
                <a:schemeClr val="tx1"/>
              </a:solidFill>
            </a:endParaRPr>
          </a:p>
        </p:txBody>
      </p:sp>
    </p:spTree>
    <p:extLst>
      <p:ext uri="{BB962C8B-B14F-4D97-AF65-F5344CB8AC3E}">
        <p14:creationId xmlns:p14="http://schemas.microsoft.com/office/powerpoint/2010/main" val="60815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63924" y="2209673"/>
            <a:ext cx="5804616"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1">
            <a:extLst>
              <a:ext uri="{FF2B5EF4-FFF2-40B4-BE49-F238E27FC236}">
                <a16:creationId xmlns:a16="http://schemas.microsoft.com/office/drawing/2014/main" id="{A220D65D-FC09-6742-871C-B34D43E01B4D}"/>
              </a:ext>
            </a:extLst>
          </p:cNvPr>
          <p:cNvSpPr txBox="1">
            <a:spLocks/>
          </p:cNvSpPr>
          <p:nvPr/>
        </p:nvSpPr>
        <p:spPr>
          <a:xfrm>
            <a:off x="1314906" y="9997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pitchFamily="2" charset="0"/>
              </a:rPr>
              <a:t>Royal Bank of Canada </a:t>
            </a:r>
            <a:r>
              <a:rPr lang="en-US" sz="3200" dirty="0">
                <a:solidFill>
                  <a:srgbClr val="C00000"/>
                </a:solidFill>
                <a:latin typeface="Wingdings" pitchFamily="2" charset="2"/>
              </a:rPr>
              <a:t></a:t>
            </a:r>
            <a:endParaRPr lang="en-CA" sz="3200" dirty="0"/>
          </a:p>
        </p:txBody>
      </p:sp>
      <p:pic>
        <p:nvPicPr>
          <p:cNvPr id="11" name="Picture 10">
            <a:extLst>
              <a:ext uri="{FF2B5EF4-FFF2-40B4-BE49-F238E27FC236}">
                <a16:creationId xmlns:a16="http://schemas.microsoft.com/office/drawing/2014/main" id="{7008AFFD-E55F-9248-8CBC-F034BCF04191}"/>
              </a:ext>
            </a:extLst>
          </p:cNvPr>
          <p:cNvPicPr>
            <a:picLocks noChangeAspect="1"/>
          </p:cNvPicPr>
          <p:nvPr/>
        </p:nvPicPr>
        <p:blipFill>
          <a:blip r:embed="rId3"/>
          <a:stretch>
            <a:fillRect/>
          </a:stretch>
        </p:blipFill>
        <p:spPr>
          <a:xfrm>
            <a:off x="810768" y="1310076"/>
            <a:ext cx="504138" cy="646331"/>
          </a:xfrm>
          <a:prstGeom prst="rect">
            <a:avLst/>
          </a:prstGeom>
        </p:spPr>
      </p:pic>
      <p:sp>
        <p:nvSpPr>
          <p:cNvPr id="6" name="Rectangular Callout 5">
            <a:extLst>
              <a:ext uri="{FF2B5EF4-FFF2-40B4-BE49-F238E27FC236}">
                <a16:creationId xmlns:a16="http://schemas.microsoft.com/office/drawing/2014/main" id="{F761EA2F-3083-3B43-82B3-2B688FA93D3F}"/>
              </a:ext>
            </a:extLst>
          </p:cNvPr>
          <p:cNvSpPr/>
          <p:nvPr/>
        </p:nvSpPr>
        <p:spPr>
          <a:xfrm>
            <a:off x="9134331" y="3195744"/>
            <a:ext cx="1766454" cy="1336964"/>
          </a:xfrm>
          <a:prstGeom prst="wedgeRectCallout">
            <a:avLst>
              <a:gd name="adj1" fmla="val -103970"/>
              <a:gd name="adj2" fmla="val 399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Double check everything is correct, then tap “Send Now”</a:t>
            </a:r>
            <a:endParaRPr lang="en-CA" dirty="0">
              <a:solidFill>
                <a:schemeClr val="tx1"/>
              </a:solidFill>
            </a:endParaRPr>
          </a:p>
        </p:txBody>
      </p:sp>
    </p:spTree>
    <p:extLst>
      <p:ext uri="{BB962C8B-B14F-4D97-AF65-F5344CB8AC3E}">
        <p14:creationId xmlns:p14="http://schemas.microsoft.com/office/powerpoint/2010/main" val="400820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5572" y="2439189"/>
            <a:ext cx="6244668" cy="3881573"/>
          </a:xfrm>
          <a:prstGeom prst="rect">
            <a:avLst/>
          </a:prstGeom>
        </p:spPr>
      </p:pic>
      <p:sp>
        <p:nvSpPr>
          <p:cNvPr id="5" name="Title 1">
            <a:extLst>
              <a:ext uri="{FF2B5EF4-FFF2-40B4-BE49-F238E27FC236}">
                <a16:creationId xmlns:a16="http://schemas.microsoft.com/office/drawing/2014/main" id="{30E7C911-F443-1A46-824B-59550711B7F3}"/>
              </a:ext>
            </a:extLst>
          </p:cNvPr>
          <p:cNvSpPr txBox="1">
            <a:spLocks/>
          </p:cNvSpPr>
          <p:nvPr/>
        </p:nvSpPr>
        <p:spPr>
          <a:xfrm>
            <a:off x="2311221" y="9997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pitchFamily="2" charset="0"/>
              </a:rPr>
              <a:t>Bank of Montreal </a:t>
            </a:r>
            <a:r>
              <a:rPr lang="en-US" sz="3200" dirty="0">
                <a:solidFill>
                  <a:srgbClr val="C00000"/>
                </a:solidFill>
                <a:latin typeface="Wingdings" pitchFamily="2" charset="2"/>
              </a:rPr>
              <a:t></a:t>
            </a:r>
            <a:endParaRPr lang="en-CA" sz="3200" dirty="0"/>
          </a:p>
        </p:txBody>
      </p:sp>
      <p:pic>
        <p:nvPicPr>
          <p:cNvPr id="12" name="Picture 11" descr="A picture containing drawing&#10;&#10;Description automatically generated">
            <a:extLst>
              <a:ext uri="{FF2B5EF4-FFF2-40B4-BE49-F238E27FC236}">
                <a16:creationId xmlns:a16="http://schemas.microsoft.com/office/drawing/2014/main" id="{2CFD0C94-2CED-A940-A81A-A4E167D73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78" y="1165375"/>
            <a:ext cx="1560267" cy="890270"/>
          </a:xfrm>
          <a:prstGeom prst="rect">
            <a:avLst/>
          </a:prstGeom>
        </p:spPr>
      </p:pic>
      <p:sp>
        <p:nvSpPr>
          <p:cNvPr id="9" name="Content Placeholder 7">
            <a:extLst>
              <a:ext uri="{FF2B5EF4-FFF2-40B4-BE49-F238E27FC236}">
                <a16:creationId xmlns:a16="http://schemas.microsoft.com/office/drawing/2014/main" id="{9A803630-76B6-FF4E-B5BE-ACC6EF96FA9E}"/>
              </a:ext>
            </a:extLst>
          </p:cNvPr>
          <p:cNvSpPr txBox="1">
            <a:spLocks/>
          </p:cNvSpPr>
          <p:nvPr/>
        </p:nvSpPr>
        <p:spPr>
          <a:xfrm>
            <a:off x="710184" y="2357039"/>
            <a:ext cx="46265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600" dirty="0"/>
              <a:t>Start the “BMO Mobile Banking” APP, tap “Pay &amp; Transfer”, followed by “INTERACT E-TRANSFER”</a:t>
            </a:r>
          </a:p>
          <a:p>
            <a:pPr marL="0" indent="0">
              <a:lnSpc>
                <a:spcPct val="150000"/>
              </a:lnSpc>
              <a:buFont typeface="Arial" panose="020B0604020202020204" pitchFamily="34" charset="0"/>
              <a:buNone/>
            </a:pPr>
            <a:r>
              <a:rPr lang="en-US" sz="1600" dirty="0"/>
              <a:t>Add / Choose </a:t>
            </a:r>
            <a:r>
              <a:rPr lang="en-US" sz="1600" dirty="0">
                <a:hlinkClick r:id="rId4"/>
              </a:rPr>
              <a:t>tcat.bank@gmail.com</a:t>
            </a:r>
            <a:r>
              <a:rPr lang="en-US" sz="1600" dirty="0"/>
              <a:t> as Contact</a:t>
            </a:r>
            <a:endParaRPr lang="en-CA" sz="1600" dirty="0"/>
          </a:p>
        </p:txBody>
      </p:sp>
    </p:spTree>
    <p:extLst>
      <p:ext uri="{BB962C8B-B14F-4D97-AF65-F5344CB8AC3E}">
        <p14:creationId xmlns:p14="http://schemas.microsoft.com/office/powerpoint/2010/main" val="726846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09796" y="1377569"/>
            <a:ext cx="4011443" cy="5351204"/>
          </a:xfrm>
        </p:spPr>
      </p:pic>
      <p:sp>
        <p:nvSpPr>
          <p:cNvPr id="9" name="Title 1">
            <a:extLst>
              <a:ext uri="{FF2B5EF4-FFF2-40B4-BE49-F238E27FC236}">
                <a16:creationId xmlns:a16="http://schemas.microsoft.com/office/drawing/2014/main" id="{6F123771-39E6-8D42-BA16-DC0F86413C0B}"/>
              </a:ext>
            </a:extLst>
          </p:cNvPr>
          <p:cNvSpPr txBox="1">
            <a:spLocks/>
          </p:cNvSpPr>
          <p:nvPr/>
        </p:nvSpPr>
        <p:spPr>
          <a:xfrm>
            <a:off x="2312745" y="9997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pitchFamily="2" charset="0"/>
              </a:rPr>
              <a:t>Bank of Montreal </a:t>
            </a:r>
            <a:r>
              <a:rPr lang="en-US" sz="3200" dirty="0">
                <a:solidFill>
                  <a:srgbClr val="C00000"/>
                </a:solidFill>
                <a:latin typeface="Wingdings" pitchFamily="2" charset="2"/>
              </a:rPr>
              <a:t></a:t>
            </a:r>
            <a:endParaRPr lang="en-CA" sz="3200" dirty="0"/>
          </a:p>
        </p:txBody>
      </p:sp>
      <p:pic>
        <p:nvPicPr>
          <p:cNvPr id="12" name="Picture 11" descr="A picture containing drawing&#10;&#10;Description automatically generated">
            <a:extLst>
              <a:ext uri="{FF2B5EF4-FFF2-40B4-BE49-F238E27FC236}">
                <a16:creationId xmlns:a16="http://schemas.microsoft.com/office/drawing/2014/main" id="{8BD3BFF4-659E-B64C-B586-47A274893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78" y="1165375"/>
            <a:ext cx="1560267" cy="890270"/>
          </a:xfrm>
          <a:prstGeom prst="rect">
            <a:avLst/>
          </a:prstGeom>
        </p:spPr>
      </p:pic>
      <p:sp>
        <p:nvSpPr>
          <p:cNvPr id="11" name="Rectangular Callout 10">
            <a:extLst>
              <a:ext uri="{FF2B5EF4-FFF2-40B4-BE49-F238E27FC236}">
                <a16:creationId xmlns:a16="http://schemas.microsoft.com/office/drawing/2014/main" id="{65F0DA68-C852-3A4B-9FF8-97E55F6A0A73}"/>
              </a:ext>
            </a:extLst>
          </p:cNvPr>
          <p:cNvSpPr/>
          <p:nvPr/>
        </p:nvSpPr>
        <p:spPr>
          <a:xfrm>
            <a:off x="4343954" y="3105947"/>
            <a:ext cx="2062957" cy="646103"/>
          </a:xfrm>
          <a:prstGeom prst="wedgeRectCallout">
            <a:avLst>
              <a:gd name="adj1" fmla="val 72071"/>
              <a:gd name="adj2" fmla="val 1222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Enter the amount to donate</a:t>
            </a:r>
            <a:endParaRPr lang="en-CA" dirty="0">
              <a:solidFill>
                <a:schemeClr val="tx1"/>
              </a:solidFill>
            </a:endParaRPr>
          </a:p>
        </p:txBody>
      </p:sp>
      <p:sp>
        <p:nvSpPr>
          <p:cNvPr id="13" name="Rectangular Callout 12">
            <a:extLst>
              <a:ext uri="{FF2B5EF4-FFF2-40B4-BE49-F238E27FC236}">
                <a16:creationId xmlns:a16="http://schemas.microsoft.com/office/drawing/2014/main" id="{C0FF5F5D-6862-8C4E-98FB-B19842B31016}"/>
              </a:ext>
            </a:extLst>
          </p:cNvPr>
          <p:cNvSpPr/>
          <p:nvPr/>
        </p:nvSpPr>
        <p:spPr>
          <a:xfrm>
            <a:off x="9682918" y="3730119"/>
            <a:ext cx="2237533" cy="646103"/>
          </a:xfrm>
          <a:prstGeom prst="wedgeRectCallout">
            <a:avLst>
              <a:gd name="adj1" fmla="val -128449"/>
              <a:gd name="adj2" fmla="val 1329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Select the account to withdraw from</a:t>
            </a:r>
            <a:endParaRPr lang="en-CA" dirty="0">
              <a:solidFill>
                <a:schemeClr val="tx1"/>
              </a:solidFill>
            </a:endParaRPr>
          </a:p>
        </p:txBody>
      </p:sp>
    </p:spTree>
    <p:extLst>
      <p:ext uri="{BB962C8B-B14F-4D97-AF65-F5344CB8AC3E}">
        <p14:creationId xmlns:p14="http://schemas.microsoft.com/office/powerpoint/2010/main" val="3985010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50692" y="1414145"/>
            <a:ext cx="3828563" cy="5107244"/>
          </a:xfrm>
        </p:spPr>
      </p:pic>
      <p:sp>
        <p:nvSpPr>
          <p:cNvPr id="9" name="Title 1">
            <a:extLst>
              <a:ext uri="{FF2B5EF4-FFF2-40B4-BE49-F238E27FC236}">
                <a16:creationId xmlns:a16="http://schemas.microsoft.com/office/drawing/2014/main" id="{6511C214-860E-CA46-9F1D-1C8FFE0B9E23}"/>
              </a:ext>
            </a:extLst>
          </p:cNvPr>
          <p:cNvSpPr txBox="1">
            <a:spLocks/>
          </p:cNvSpPr>
          <p:nvPr/>
        </p:nvSpPr>
        <p:spPr>
          <a:xfrm>
            <a:off x="2312745" y="9997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pitchFamily="2" charset="0"/>
              </a:rPr>
              <a:t>Bank of Montreal </a:t>
            </a:r>
            <a:r>
              <a:rPr lang="en-US" sz="3200" dirty="0">
                <a:solidFill>
                  <a:srgbClr val="C00000"/>
                </a:solidFill>
                <a:latin typeface="Wingdings" pitchFamily="2" charset="2"/>
              </a:rPr>
              <a:t></a:t>
            </a:r>
            <a:endParaRPr lang="en-CA" sz="3200" dirty="0"/>
          </a:p>
        </p:txBody>
      </p:sp>
      <p:pic>
        <p:nvPicPr>
          <p:cNvPr id="11" name="Picture 10" descr="A picture containing drawing&#10;&#10;Description automatically generated">
            <a:extLst>
              <a:ext uri="{FF2B5EF4-FFF2-40B4-BE49-F238E27FC236}">
                <a16:creationId xmlns:a16="http://schemas.microsoft.com/office/drawing/2014/main" id="{2E9EDE37-F82B-214F-A45A-76A2C2EBE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78" y="1165375"/>
            <a:ext cx="1560267" cy="890270"/>
          </a:xfrm>
          <a:prstGeom prst="rect">
            <a:avLst/>
          </a:prstGeom>
        </p:spPr>
      </p:pic>
      <p:sp>
        <p:nvSpPr>
          <p:cNvPr id="8" name="Rectangular Callout 7">
            <a:extLst>
              <a:ext uri="{FF2B5EF4-FFF2-40B4-BE49-F238E27FC236}">
                <a16:creationId xmlns:a16="http://schemas.microsoft.com/office/drawing/2014/main" id="{8D58AEE8-0914-1647-BF46-F1C00E8C9F5C}"/>
              </a:ext>
            </a:extLst>
          </p:cNvPr>
          <p:cNvSpPr/>
          <p:nvPr/>
        </p:nvSpPr>
        <p:spPr>
          <a:xfrm>
            <a:off x="3688754" y="4687360"/>
            <a:ext cx="2442051" cy="823407"/>
          </a:xfrm>
          <a:prstGeom prst="wedgeRectCallout">
            <a:avLst>
              <a:gd name="adj1" fmla="val 85499"/>
              <a:gd name="adj2" fmla="val 297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Enter your email address for donation receipt</a:t>
            </a:r>
            <a:endParaRPr lang="en-CA" dirty="0">
              <a:solidFill>
                <a:schemeClr val="tx1"/>
              </a:solidFill>
            </a:endParaRPr>
          </a:p>
        </p:txBody>
      </p:sp>
    </p:spTree>
    <p:extLst>
      <p:ext uri="{BB962C8B-B14F-4D97-AF65-F5344CB8AC3E}">
        <p14:creationId xmlns:p14="http://schemas.microsoft.com/office/powerpoint/2010/main" val="3213315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06752" y="1454901"/>
            <a:ext cx="3759039" cy="5014500"/>
          </a:xfrm>
        </p:spPr>
      </p:pic>
      <p:sp>
        <p:nvSpPr>
          <p:cNvPr id="8" name="Title 1">
            <a:extLst>
              <a:ext uri="{FF2B5EF4-FFF2-40B4-BE49-F238E27FC236}">
                <a16:creationId xmlns:a16="http://schemas.microsoft.com/office/drawing/2014/main" id="{3811F115-FA20-F04B-8027-7BBEF04B7F4A}"/>
              </a:ext>
            </a:extLst>
          </p:cNvPr>
          <p:cNvSpPr txBox="1">
            <a:spLocks/>
          </p:cNvSpPr>
          <p:nvPr/>
        </p:nvSpPr>
        <p:spPr>
          <a:xfrm>
            <a:off x="2312745" y="9997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pitchFamily="2" charset="0"/>
              </a:rPr>
              <a:t>Bank of Montreal </a:t>
            </a:r>
            <a:r>
              <a:rPr lang="en-US" sz="3200" dirty="0">
                <a:solidFill>
                  <a:srgbClr val="C00000"/>
                </a:solidFill>
                <a:latin typeface="Wingdings" pitchFamily="2" charset="2"/>
              </a:rPr>
              <a:t></a:t>
            </a:r>
            <a:endParaRPr lang="en-CA" sz="3200" dirty="0"/>
          </a:p>
        </p:txBody>
      </p:sp>
      <p:pic>
        <p:nvPicPr>
          <p:cNvPr id="10" name="Picture 9" descr="A picture containing drawing&#10;&#10;Description automatically generated">
            <a:extLst>
              <a:ext uri="{FF2B5EF4-FFF2-40B4-BE49-F238E27FC236}">
                <a16:creationId xmlns:a16="http://schemas.microsoft.com/office/drawing/2014/main" id="{A3D2F6B5-3A8E-E348-A620-7583E96F05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78" y="1165375"/>
            <a:ext cx="1560267" cy="890270"/>
          </a:xfrm>
          <a:prstGeom prst="rect">
            <a:avLst/>
          </a:prstGeom>
        </p:spPr>
      </p:pic>
      <p:sp>
        <p:nvSpPr>
          <p:cNvPr id="9" name="Rectangular Callout 8">
            <a:extLst>
              <a:ext uri="{FF2B5EF4-FFF2-40B4-BE49-F238E27FC236}">
                <a16:creationId xmlns:a16="http://schemas.microsoft.com/office/drawing/2014/main" id="{AF35D17D-1985-674C-8722-F8C8F6BBA86E}"/>
              </a:ext>
            </a:extLst>
          </p:cNvPr>
          <p:cNvSpPr/>
          <p:nvPr/>
        </p:nvSpPr>
        <p:spPr>
          <a:xfrm>
            <a:off x="10081122" y="4521306"/>
            <a:ext cx="1766454" cy="1336964"/>
          </a:xfrm>
          <a:prstGeom prst="wedgeRectCallout">
            <a:avLst>
              <a:gd name="adj1" fmla="val -151910"/>
              <a:gd name="adj2" fmla="val 890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Double check everything is correct, then tap “Send Money”</a:t>
            </a:r>
            <a:endParaRPr lang="en-CA" dirty="0">
              <a:solidFill>
                <a:schemeClr val="tx1"/>
              </a:solidFill>
            </a:endParaRPr>
          </a:p>
        </p:txBody>
      </p:sp>
    </p:spTree>
    <p:extLst>
      <p:ext uri="{BB962C8B-B14F-4D97-AF65-F5344CB8AC3E}">
        <p14:creationId xmlns:p14="http://schemas.microsoft.com/office/powerpoint/2010/main" val="2559008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3163" y="2325294"/>
            <a:ext cx="7750813" cy="3900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a:extLst>
              <a:ext uri="{FF2B5EF4-FFF2-40B4-BE49-F238E27FC236}">
                <a16:creationId xmlns:a16="http://schemas.microsoft.com/office/drawing/2014/main" id="{9DA95CA7-48D2-7142-B648-7355A6E0670F}"/>
              </a:ext>
            </a:extLst>
          </p:cNvPr>
          <p:cNvSpPr txBox="1">
            <a:spLocks/>
          </p:cNvSpPr>
          <p:nvPr/>
        </p:nvSpPr>
        <p:spPr>
          <a:xfrm>
            <a:off x="1372503" y="9997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pitchFamily="2" charset="0"/>
              </a:rPr>
              <a:t>Canadian Imperial Bank of Commerce </a:t>
            </a:r>
            <a:r>
              <a:rPr lang="en-US" sz="3200" dirty="0">
                <a:solidFill>
                  <a:srgbClr val="C00000"/>
                </a:solidFill>
                <a:latin typeface="Wingdings" pitchFamily="2" charset="2"/>
              </a:rPr>
              <a:t></a:t>
            </a:r>
            <a:endParaRPr lang="en-CA" sz="3200" dirty="0"/>
          </a:p>
        </p:txBody>
      </p:sp>
      <p:pic>
        <p:nvPicPr>
          <p:cNvPr id="10" name="Picture 9" descr="A picture containing food, drawing&#10;&#10;Description automatically generated">
            <a:extLst>
              <a:ext uri="{FF2B5EF4-FFF2-40B4-BE49-F238E27FC236}">
                <a16:creationId xmlns:a16="http://schemas.microsoft.com/office/drawing/2014/main" id="{BEAB44EA-474A-5F43-ADDB-649B0D15FE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84" y="1325879"/>
            <a:ext cx="662319" cy="598481"/>
          </a:xfrm>
          <a:prstGeom prst="rect">
            <a:avLst/>
          </a:prstGeom>
        </p:spPr>
      </p:pic>
      <p:sp>
        <p:nvSpPr>
          <p:cNvPr id="9" name="Content Placeholder 2">
            <a:extLst>
              <a:ext uri="{FF2B5EF4-FFF2-40B4-BE49-F238E27FC236}">
                <a16:creationId xmlns:a16="http://schemas.microsoft.com/office/drawing/2014/main" id="{A384B4CD-89D0-EC44-A1CD-EEBE6CCCFE7A}"/>
              </a:ext>
            </a:extLst>
          </p:cNvPr>
          <p:cNvSpPr txBox="1">
            <a:spLocks/>
          </p:cNvSpPr>
          <p:nvPr/>
        </p:nvSpPr>
        <p:spPr>
          <a:xfrm>
            <a:off x="647008" y="2183976"/>
            <a:ext cx="3326476" cy="2986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600" dirty="0"/>
              <a:t>Start the “CIBC Mobile Banking” APP, and from the “</a:t>
            </a:r>
            <a:r>
              <a:rPr lang="en-US" sz="1600" dirty="0" err="1"/>
              <a:t>Interac</a:t>
            </a:r>
            <a:r>
              <a:rPr lang="en-US" sz="1600" dirty="0"/>
              <a:t> e-Transfer” screen, tap “Send Money”</a:t>
            </a:r>
            <a:endParaRPr lang="en-CA" sz="1600" dirty="0"/>
          </a:p>
        </p:txBody>
      </p:sp>
    </p:spTree>
    <p:extLst>
      <p:ext uri="{BB962C8B-B14F-4D97-AF65-F5344CB8AC3E}">
        <p14:creationId xmlns:p14="http://schemas.microsoft.com/office/powerpoint/2010/main" val="367227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10812" y="2182241"/>
            <a:ext cx="5804616"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itle 1">
            <a:extLst>
              <a:ext uri="{FF2B5EF4-FFF2-40B4-BE49-F238E27FC236}">
                <a16:creationId xmlns:a16="http://schemas.microsoft.com/office/drawing/2014/main" id="{BE5AC287-DC4D-8A4B-8FC9-EECF3B53A3C5}"/>
              </a:ext>
            </a:extLst>
          </p:cNvPr>
          <p:cNvSpPr txBox="1">
            <a:spLocks/>
          </p:cNvSpPr>
          <p:nvPr/>
        </p:nvSpPr>
        <p:spPr>
          <a:xfrm>
            <a:off x="1372503" y="9997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pitchFamily="2" charset="0"/>
              </a:rPr>
              <a:t>Canadian Imperial Bank of Commerce </a:t>
            </a:r>
            <a:r>
              <a:rPr lang="en-US" sz="3200" dirty="0">
                <a:solidFill>
                  <a:srgbClr val="C00000"/>
                </a:solidFill>
                <a:latin typeface="Wingdings" pitchFamily="2" charset="2"/>
              </a:rPr>
              <a:t></a:t>
            </a:r>
            <a:endParaRPr lang="en-CA" sz="3200" dirty="0"/>
          </a:p>
        </p:txBody>
      </p:sp>
      <p:pic>
        <p:nvPicPr>
          <p:cNvPr id="14" name="Picture 13" descr="A picture containing food, drawing&#10;&#10;Description automatically generated">
            <a:extLst>
              <a:ext uri="{FF2B5EF4-FFF2-40B4-BE49-F238E27FC236}">
                <a16:creationId xmlns:a16="http://schemas.microsoft.com/office/drawing/2014/main" id="{43A5F40E-C9BE-B149-8F1F-F2315CA572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84" y="1325879"/>
            <a:ext cx="662319" cy="598481"/>
          </a:xfrm>
          <a:prstGeom prst="rect">
            <a:avLst/>
          </a:prstGeom>
        </p:spPr>
      </p:pic>
      <p:sp>
        <p:nvSpPr>
          <p:cNvPr id="16" name="Rectangular Callout 15">
            <a:extLst>
              <a:ext uri="{FF2B5EF4-FFF2-40B4-BE49-F238E27FC236}">
                <a16:creationId xmlns:a16="http://schemas.microsoft.com/office/drawing/2014/main" id="{81AD4FC7-9ADF-F547-8BD8-69FCAFC32395}"/>
              </a:ext>
            </a:extLst>
          </p:cNvPr>
          <p:cNvSpPr/>
          <p:nvPr/>
        </p:nvSpPr>
        <p:spPr>
          <a:xfrm>
            <a:off x="9194139" y="2686077"/>
            <a:ext cx="2442051" cy="646103"/>
          </a:xfrm>
          <a:prstGeom prst="wedgeRectCallout">
            <a:avLst>
              <a:gd name="adj1" fmla="val -156557"/>
              <a:gd name="adj2" fmla="val -2524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Select the account to withdraw from</a:t>
            </a:r>
            <a:endParaRPr lang="en-CA" dirty="0">
              <a:solidFill>
                <a:schemeClr val="tx1"/>
              </a:solidFill>
            </a:endParaRPr>
          </a:p>
        </p:txBody>
      </p:sp>
      <p:sp>
        <p:nvSpPr>
          <p:cNvPr id="17" name="Rectangular Callout 16">
            <a:extLst>
              <a:ext uri="{FF2B5EF4-FFF2-40B4-BE49-F238E27FC236}">
                <a16:creationId xmlns:a16="http://schemas.microsoft.com/office/drawing/2014/main" id="{71C82E26-7C88-C440-B8FE-199C92113ECD}"/>
              </a:ext>
            </a:extLst>
          </p:cNvPr>
          <p:cNvSpPr/>
          <p:nvPr/>
        </p:nvSpPr>
        <p:spPr>
          <a:xfrm>
            <a:off x="1783503" y="3505425"/>
            <a:ext cx="2062957" cy="646103"/>
          </a:xfrm>
          <a:prstGeom prst="wedgeRectCallout">
            <a:avLst>
              <a:gd name="adj1" fmla="val 101486"/>
              <a:gd name="adj2" fmla="val 810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Enter the amount to donate</a:t>
            </a:r>
            <a:endParaRPr lang="en-CA" dirty="0">
              <a:solidFill>
                <a:schemeClr val="tx1"/>
              </a:solidFill>
            </a:endParaRPr>
          </a:p>
        </p:txBody>
      </p:sp>
      <p:sp>
        <p:nvSpPr>
          <p:cNvPr id="18" name="Rectangular Callout 17">
            <a:extLst>
              <a:ext uri="{FF2B5EF4-FFF2-40B4-BE49-F238E27FC236}">
                <a16:creationId xmlns:a16="http://schemas.microsoft.com/office/drawing/2014/main" id="{5BACF0E6-8C4E-8A4F-B317-74286426979B}"/>
              </a:ext>
            </a:extLst>
          </p:cNvPr>
          <p:cNvSpPr/>
          <p:nvPr/>
        </p:nvSpPr>
        <p:spPr>
          <a:xfrm>
            <a:off x="9194139" y="4035658"/>
            <a:ext cx="2442051" cy="813959"/>
          </a:xfrm>
          <a:prstGeom prst="wedgeRectCallout">
            <a:avLst>
              <a:gd name="adj1" fmla="val -167105"/>
              <a:gd name="adj2" fmla="val -1307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Ensure that </a:t>
            </a:r>
            <a:r>
              <a:rPr lang="en-US" dirty="0">
                <a:solidFill>
                  <a:schemeClr val="tx1"/>
                </a:solidFill>
                <a:hlinkClick r:id="rId4"/>
              </a:rPr>
              <a:t>tcat.bank@gmail.com</a:t>
            </a:r>
            <a:r>
              <a:rPr lang="en-US" dirty="0">
                <a:solidFill>
                  <a:schemeClr val="tx1"/>
                </a:solidFill>
              </a:rPr>
              <a:t> is the contact</a:t>
            </a:r>
            <a:endParaRPr lang="en-CA" dirty="0">
              <a:solidFill>
                <a:schemeClr val="tx1"/>
              </a:solidFill>
            </a:endParaRPr>
          </a:p>
        </p:txBody>
      </p:sp>
      <p:sp>
        <p:nvSpPr>
          <p:cNvPr id="19" name="Rectangular Callout 18">
            <a:extLst>
              <a:ext uri="{FF2B5EF4-FFF2-40B4-BE49-F238E27FC236}">
                <a16:creationId xmlns:a16="http://schemas.microsoft.com/office/drawing/2014/main" id="{CBA59A94-9E89-1B43-8D2E-85F76AA13C6E}"/>
              </a:ext>
            </a:extLst>
          </p:cNvPr>
          <p:cNvSpPr/>
          <p:nvPr/>
        </p:nvSpPr>
        <p:spPr>
          <a:xfrm>
            <a:off x="9194139" y="5265493"/>
            <a:ext cx="1766454" cy="1185554"/>
          </a:xfrm>
          <a:prstGeom prst="wedgeRectCallout">
            <a:avLst>
              <a:gd name="adj1" fmla="val -187675"/>
              <a:gd name="adj2" fmla="val 501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Double check everything is correct, then tap “Continue”</a:t>
            </a:r>
            <a:endParaRPr lang="en-CA" dirty="0">
              <a:solidFill>
                <a:schemeClr val="tx1"/>
              </a:solidFill>
            </a:endParaRPr>
          </a:p>
        </p:txBody>
      </p:sp>
    </p:spTree>
    <p:extLst>
      <p:ext uri="{BB962C8B-B14F-4D97-AF65-F5344CB8AC3E}">
        <p14:creationId xmlns:p14="http://schemas.microsoft.com/office/powerpoint/2010/main" val="1913330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3692" y="2250027"/>
            <a:ext cx="5804616"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a:extLst>
              <a:ext uri="{FF2B5EF4-FFF2-40B4-BE49-F238E27FC236}">
                <a16:creationId xmlns:a16="http://schemas.microsoft.com/office/drawing/2014/main" id="{1CBFB2FA-37C4-7742-AA8A-87181DAD25AA}"/>
              </a:ext>
            </a:extLst>
          </p:cNvPr>
          <p:cNvSpPr txBox="1">
            <a:spLocks/>
          </p:cNvSpPr>
          <p:nvPr/>
        </p:nvSpPr>
        <p:spPr>
          <a:xfrm>
            <a:off x="1372503" y="9997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pitchFamily="2" charset="0"/>
              </a:rPr>
              <a:t>Canadian Imperial Bank of Commerce </a:t>
            </a:r>
            <a:r>
              <a:rPr lang="en-US" sz="3200" dirty="0">
                <a:solidFill>
                  <a:srgbClr val="C00000"/>
                </a:solidFill>
                <a:latin typeface="Wingdings" pitchFamily="2" charset="2"/>
              </a:rPr>
              <a:t></a:t>
            </a:r>
            <a:endParaRPr lang="en-CA" sz="3200" dirty="0"/>
          </a:p>
        </p:txBody>
      </p:sp>
      <p:pic>
        <p:nvPicPr>
          <p:cNvPr id="10" name="Picture 9" descr="A picture containing food, drawing&#10;&#10;Description automatically generated">
            <a:extLst>
              <a:ext uri="{FF2B5EF4-FFF2-40B4-BE49-F238E27FC236}">
                <a16:creationId xmlns:a16="http://schemas.microsoft.com/office/drawing/2014/main" id="{B18FA59E-68BB-E74F-8B9A-68B5374551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84" y="1325879"/>
            <a:ext cx="662319" cy="598481"/>
          </a:xfrm>
          <a:prstGeom prst="rect">
            <a:avLst/>
          </a:prstGeom>
        </p:spPr>
      </p:pic>
      <p:sp>
        <p:nvSpPr>
          <p:cNvPr id="11" name="Content Placeholder 5">
            <a:extLst>
              <a:ext uri="{FF2B5EF4-FFF2-40B4-BE49-F238E27FC236}">
                <a16:creationId xmlns:a16="http://schemas.microsoft.com/office/drawing/2014/main" id="{1A5DDED9-095E-4E45-BAB6-340F21ECE96E}"/>
              </a:ext>
            </a:extLst>
          </p:cNvPr>
          <p:cNvSpPr txBox="1">
            <a:spLocks/>
          </p:cNvSpPr>
          <p:nvPr/>
        </p:nvSpPr>
        <p:spPr>
          <a:xfrm>
            <a:off x="710184" y="2186019"/>
            <a:ext cx="2565031" cy="1704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Confirmed</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CA" dirty="0"/>
          </a:p>
        </p:txBody>
      </p:sp>
    </p:spTree>
    <p:extLst>
      <p:ext uri="{BB962C8B-B14F-4D97-AF65-F5344CB8AC3E}">
        <p14:creationId xmlns:p14="http://schemas.microsoft.com/office/powerpoint/2010/main" val="1723370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6699" y="2325293"/>
            <a:ext cx="7482114" cy="41874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a:extLst>
              <a:ext uri="{FF2B5EF4-FFF2-40B4-BE49-F238E27FC236}">
                <a16:creationId xmlns:a16="http://schemas.microsoft.com/office/drawing/2014/main" id="{D15B1416-00F0-8C41-89AE-5ADE86A7029E}"/>
              </a:ext>
            </a:extLst>
          </p:cNvPr>
          <p:cNvSpPr txBox="1">
            <a:spLocks/>
          </p:cNvSpPr>
          <p:nvPr/>
        </p:nvSpPr>
        <p:spPr>
          <a:xfrm>
            <a:off x="2798064" y="9997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pitchFamily="2" charset="0"/>
              </a:rPr>
              <a:t>Bank of Nova Scotia </a:t>
            </a:r>
            <a:r>
              <a:rPr lang="en-US" sz="3200" dirty="0">
                <a:solidFill>
                  <a:srgbClr val="C00000"/>
                </a:solidFill>
                <a:latin typeface="Wingdings" pitchFamily="2" charset="2"/>
              </a:rPr>
              <a:t></a:t>
            </a:r>
            <a:endParaRPr lang="en-CA" sz="3200" dirty="0">
              <a:solidFill>
                <a:srgbClr val="C00000"/>
              </a:solidFill>
              <a:latin typeface="Wingdings" pitchFamily="2" charset="2"/>
            </a:endParaRPr>
          </a:p>
        </p:txBody>
      </p:sp>
      <p:pic>
        <p:nvPicPr>
          <p:cNvPr id="12" name="Picture 11" descr="A picture containing drawing&#10;&#10;Description automatically generated">
            <a:extLst>
              <a:ext uri="{FF2B5EF4-FFF2-40B4-BE49-F238E27FC236}">
                <a16:creationId xmlns:a16="http://schemas.microsoft.com/office/drawing/2014/main" id="{898F1A6C-3698-4B4F-9558-B9F3B3405E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574" y="1378821"/>
            <a:ext cx="2015490" cy="442617"/>
          </a:xfrm>
          <a:prstGeom prst="rect">
            <a:avLst/>
          </a:prstGeom>
        </p:spPr>
      </p:pic>
      <p:sp>
        <p:nvSpPr>
          <p:cNvPr id="9" name="Content Placeholder 2">
            <a:extLst>
              <a:ext uri="{FF2B5EF4-FFF2-40B4-BE49-F238E27FC236}">
                <a16:creationId xmlns:a16="http://schemas.microsoft.com/office/drawing/2014/main" id="{5826AE46-0A7A-2740-9623-018CC09A6DE4}"/>
              </a:ext>
            </a:extLst>
          </p:cNvPr>
          <p:cNvSpPr txBox="1">
            <a:spLocks/>
          </p:cNvSpPr>
          <p:nvPr/>
        </p:nvSpPr>
        <p:spPr>
          <a:xfrm>
            <a:off x="724385" y="2309618"/>
            <a:ext cx="2891651" cy="18384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600" dirty="0"/>
              <a:t>Start the “Scotiabank” APP, and from the “Transfers” screen, tap “Send money”</a:t>
            </a:r>
            <a:endParaRPr lang="en-CA" sz="1600" dirty="0"/>
          </a:p>
          <a:p>
            <a:pPr marL="0" indent="0">
              <a:lnSpc>
                <a:spcPct val="150000"/>
              </a:lnSpc>
              <a:buFont typeface="Arial" panose="020B0604020202020204" pitchFamily="34" charset="0"/>
              <a:buNone/>
            </a:pPr>
            <a:endParaRPr lang="en-CA" dirty="0"/>
          </a:p>
        </p:txBody>
      </p:sp>
    </p:spTree>
    <p:extLst>
      <p:ext uri="{BB962C8B-B14F-4D97-AF65-F5344CB8AC3E}">
        <p14:creationId xmlns:p14="http://schemas.microsoft.com/office/powerpoint/2010/main" val="3328714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alpha val="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5458" y="834316"/>
            <a:ext cx="10515600" cy="1245476"/>
          </a:xfrm>
        </p:spPr>
        <p:txBody>
          <a:bodyPr>
            <a:normAutofit/>
          </a:bodyPr>
          <a:lstStyle/>
          <a:p>
            <a:r>
              <a:rPr lang="en-US" sz="3600" dirty="0">
                <a:solidFill>
                  <a:schemeClr val="accent1">
                    <a:lumMod val="50000"/>
                  </a:schemeClr>
                </a:solidFill>
                <a:latin typeface="Times" pitchFamily="2" charset="0"/>
                <a:cs typeface="Arial" panose="020B0604020202020204" pitchFamily="34" charset="0"/>
              </a:rPr>
              <a:t> e-Transfer Account &amp; Tax Receipts</a:t>
            </a:r>
            <a:endParaRPr lang="en-CA" sz="3600" spc="300" dirty="0">
              <a:solidFill>
                <a:schemeClr val="accent1">
                  <a:lumMod val="50000"/>
                </a:schemeClr>
              </a:solidFill>
              <a:latin typeface="Times" pitchFamily="2" charset="0"/>
              <a:cs typeface="Arial" panose="020B0604020202020204" pitchFamily="34" charset="0"/>
            </a:endParaRPr>
          </a:p>
        </p:txBody>
      </p:sp>
      <p:sp>
        <p:nvSpPr>
          <p:cNvPr id="8" name="Content Placeholder 2">
            <a:extLst>
              <a:ext uri="{FF2B5EF4-FFF2-40B4-BE49-F238E27FC236}">
                <a16:creationId xmlns:a16="http://schemas.microsoft.com/office/drawing/2014/main" id="{47C6CBB4-1EA3-D942-A656-81CD7EC62BB9}"/>
              </a:ext>
            </a:extLst>
          </p:cNvPr>
          <p:cNvSpPr txBox="1">
            <a:spLocks/>
          </p:cNvSpPr>
          <p:nvPr/>
        </p:nvSpPr>
        <p:spPr>
          <a:xfrm>
            <a:off x="457201" y="1884891"/>
            <a:ext cx="11421534" cy="49731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church has set up the following email address for e-Transfer: </a:t>
            </a:r>
            <a:r>
              <a:rPr lang="en-US" sz="3200" dirty="0">
                <a:hlinkClick r:id="rId2"/>
              </a:rPr>
              <a:t>tcat.bank@gmail.com</a:t>
            </a:r>
            <a:endParaRPr lang="en-US" sz="3200" dirty="0"/>
          </a:p>
          <a:p>
            <a:r>
              <a:rPr lang="en-US" sz="2400" dirty="0"/>
              <a:t>It is important to make sure that you set up an e-Transfer Contact/Recipient with this email address</a:t>
            </a:r>
          </a:p>
          <a:p>
            <a:r>
              <a:rPr lang="en-US" sz="2400" dirty="0"/>
              <a:t>Early next year, we will email to you an Official Receipt for Income Tax Purposes for your total amount of donation </a:t>
            </a:r>
            <a:r>
              <a:rPr lang="en-US" sz="2400"/>
              <a:t>in this year</a:t>
            </a:r>
            <a:endParaRPr lang="en-US" sz="2400" dirty="0"/>
          </a:p>
          <a:p>
            <a:r>
              <a:rPr lang="en-US" sz="2400" dirty="0"/>
              <a:t>For donation receipts, some banks (e.g. TD, CIBC, BNS) let us know your email address from your banking profile which we will use</a:t>
            </a:r>
          </a:p>
          <a:p>
            <a:r>
              <a:rPr lang="en-US" sz="2400" dirty="0"/>
              <a:t>For some banks (e.g. RBC), please provide your email address in the “Message” textbox when sending</a:t>
            </a:r>
          </a:p>
          <a:p>
            <a:r>
              <a:rPr lang="en-US" sz="2400" dirty="0"/>
              <a:t>For some banks (e.g. BMO), please enter your email address where prompted</a:t>
            </a:r>
          </a:p>
          <a:p>
            <a:endParaRPr lang="en-CA" sz="2200" dirty="0"/>
          </a:p>
        </p:txBody>
      </p:sp>
    </p:spTree>
    <p:extLst>
      <p:ext uri="{BB962C8B-B14F-4D97-AF65-F5344CB8AC3E}">
        <p14:creationId xmlns:p14="http://schemas.microsoft.com/office/powerpoint/2010/main" val="3966614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08394" y="2200357"/>
            <a:ext cx="5804616"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le 1">
            <a:extLst>
              <a:ext uri="{FF2B5EF4-FFF2-40B4-BE49-F238E27FC236}">
                <a16:creationId xmlns:a16="http://schemas.microsoft.com/office/drawing/2014/main" id="{08FA446D-DFA6-1647-9ED0-30FFCB23C69E}"/>
              </a:ext>
            </a:extLst>
          </p:cNvPr>
          <p:cNvSpPr txBox="1">
            <a:spLocks/>
          </p:cNvSpPr>
          <p:nvPr/>
        </p:nvSpPr>
        <p:spPr>
          <a:xfrm>
            <a:off x="2798064" y="9997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pitchFamily="2" charset="0"/>
              </a:rPr>
              <a:t>Bank of Nova Scotia </a:t>
            </a:r>
            <a:r>
              <a:rPr lang="en-US" sz="3200" dirty="0">
                <a:solidFill>
                  <a:srgbClr val="C00000"/>
                </a:solidFill>
                <a:latin typeface="Wingdings" pitchFamily="2" charset="2"/>
              </a:rPr>
              <a:t></a:t>
            </a:r>
            <a:endParaRPr lang="en-CA" sz="3200" dirty="0"/>
          </a:p>
        </p:txBody>
      </p:sp>
      <p:pic>
        <p:nvPicPr>
          <p:cNvPr id="12" name="Picture 11" descr="A picture containing drawing&#10;&#10;Description automatically generated">
            <a:extLst>
              <a:ext uri="{FF2B5EF4-FFF2-40B4-BE49-F238E27FC236}">
                <a16:creationId xmlns:a16="http://schemas.microsoft.com/office/drawing/2014/main" id="{1A2C0410-BA3E-2D40-8EE2-D46447F544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74" y="1378821"/>
            <a:ext cx="2015490" cy="442617"/>
          </a:xfrm>
          <a:prstGeom prst="rect">
            <a:avLst/>
          </a:prstGeom>
        </p:spPr>
      </p:pic>
      <p:sp>
        <p:nvSpPr>
          <p:cNvPr id="17" name="Rectangular Callout 16">
            <a:extLst>
              <a:ext uri="{FF2B5EF4-FFF2-40B4-BE49-F238E27FC236}">
                <a16:creationId xmlns:a16="http://schemas.microsoft.com/office/drawing/2014/main" id="{CD40C3BF-E6F2-E044-839D-22987D0924AB}"/>
              </a:ext>
            </a:extLst>
          </p:cNvPr>
          <p:cNvSpPr/>
          <p:nvPr/>
        </p:nvSpPr>
        <p:spPr>
          <a:xfrm>
            <a:off x="9112917" y="2397523"/>
            <a:ext cx="2442051" cy="646103"/>
          </a:xfrm>
          <a:prstGeom prst="wedgeRectCallout">
            <a:avLst>
              <a:gd name="adj1" fmla="val -218169"/>
              <a:gd name="adj2" fmla="val 146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Select the account to withdraw from</a:t>
            </a:r>
            <a:endParaRPr lang="en-CA" dirty="0">
              <a:solidFill>
                <a:schemeClr val="tx1"/>
              </a:solidFill>
            </a:endParaRPr>
          </a:p>
        </p:txBody>
      </p:sp>
      <p:sp>
        <p:nvSpPr>
          <p:cNvPr id="18" name="Rectangular Callout 17">
            <a:extLst>
              <a:ext uri="{FF2B5EF4-FFF2-40B4-BE49-F238E27FC236}">
                <a16:creationId xmlns:a16="http://schemas.microsoft.com/office/drawing/2014/main" id="{6816CFCC-176B-EF40-92B0-258A9CF3CAB3}"/>
              </a:ext>
            </a:extLst>
          </p:cNvPr>
          <p:cNvSpPr/>
          <p:nvPr/>
        </p:nvSpPr>
        <p:spPr>
          <a:xfrm>
            <a:off x="630412" y="3052397"/>
            <a:ext cx="2442051" cy="813959"/>
          </a:xfrm>
          <a:prstGeom prst="wedgeRectCallout">
            <a:avLst>
              <a:gd name="adj1" fmla="val 85250"/>
              <a:gd name="adj2" fmla="val -111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Ensure that </a:t>
            </a:r>
            <a:r>
              <a:rPr lang="en-US" dirty="0">
                <a:solidFill>
                  <a:schemeClr val="tx1"/>
                </a:solidFill>
                <a:hlinkClick r:id="rId4"/>
              </a:rPr>
              <a:t>tcat.bank@gmail.com</a:t>
            </a:r>
            <a:r>
              <a:rPr lang="en-US" dirty="0">
                <a:solidFill>
                  <a:schemeClr val="tx1"/>
                </a:solidFill>
              </a:rPr>
              <a:t> is the Recipient</a:t>
            </a:r>
            <a:endParaRPr lang="en-CA" dirty="0">
              <a:solidFill>
                <a:schemeClr val="tx1"/>
              </a:solidFill>
            </a:endParaRPr>
          </a:p>
        </p:txBody>
      </p:sp>
      <p:sp>
        <p:nvSpPr>
          <p:cNvPr id="19" name="Rectangular Callout 18">
            <a:extLst>
              <a:ext uri="{FF2B5EF4-FFF2-40B4-BE49-F238E27FC236}">
                <a16:creationId xmlns:a16="http://schemas.microsoft.com/office/drawing/2014/main" id="{0BC04BAE-E80B-A744-AD8A-23CD2836E978}"/>
              </a:ext>
            </a:extLst>
          </p:cNvPr>
          <p:cNvSpPr/>
          <p:nvPr/>
        </p:nvSpPr>
        <p:spPr>
          <a:xfrm>
            <a:off x="9162826" y="3647224"/>
            <a:ext cx="2062957" cy="646103"/>
          </a:xfrm>
          <a:prstGeom prst="wedgeRectCallout">
            <a:avLst>
              <a:gd name="adj1" fmla="val -283557"/>
              <a:gd name="adj2" fmla="val 382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Enter the amount to donate</a:t>
            </a:r>
            <a:endParaRPr lang="en-CA" dirty="0">
              <a:solidFill>
                <a:schemeClr val="tx1"/>
              </a:solidFill>
            </a:endParaRPr>
          </a:p>
        </p:txBody>
      </p:sp>
      <p:sp>
        <p:nvSpPr>
          <p:cNvPr id="20" name="Rectangular Callout 19">
            <a:extLst>
              <a:ext uri="{FF2B5EF4-FFF2-40B4-BE49-F238E27FC236}">
                <a16:creationId xmlns:a16="http://schemas.microsoft.com/office/drawing/2014/main" id="{F261DF8B-1C0F-1B41-B486-9DF54132400B}"/>
              </a:ext>
            </a:extLst>
          </p:cNvPr>
          <p:cNvSpPr/>
          <p:nvPr/>
        </p:nvSpPr>
        <p:spPr>
          <a:xfrm>
            <a:off x="9162826" y="4784984"/>
            <a:ext cx="1766454" cy="1185554"/>
          </a:xfrm>
          <a:prstGeom prst="wedgeRectCallout">
            <a:avLst>
              <a:gd name="adj1" fmla="val -218151"/>
              <a:gd name="adj2" fmla="val 786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Double check everything is correct, then slide her to send</a:t>
            </a:r>
            <a:endParaRPr lang="en-CA" dirty="0">
              <a:solidFill>
                <a:schemeClr val="tx1"/>
              </a:solidFill>
            </a:endParaRPr>
          </a:p>
        </p:txBody>
      </p:sp>
    </p:spTree>
    <p:extLst>
      <p:ext uri="{BB962C8B-B14F-4D97-AF65-F5344CB8AC3E}">
        <p14:creationId xmlns:p14="http://schemas.microsoft.com/office/powerpoint/2010/main" val="4140398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6514"/>
          <a:stretch/>
        </p:blipFill>
        <p:spPr>
          <a:xfrm>
            <a:off x="3012130" y="2160701"/>
            <a:ext cx="6167740" cy="43223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1">
            <a:extLst>
              <a:ext uri="{FF2B5EF4-FFF2-40B4-BE49-F238E27FC236}">
                <a16:creationId xmlns:a16="http://schemas.microsoft.com/office/drawing/2014/main" id="{98E14FFA-31BE-7B49-9BA1-E8803766492F}"/>
              </a:ext>
            </a:extLst>
          </p:cNvPr>
          <p:cNvSpPr txBox="1">
            <a:spLocks/>
          </p:cNvSpPr>
          <p:nvPr/>
        </p:nvSpPr>
        <p:spPr>
          <a:xfrm>
            <a:off x="2860099" y="9997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pitchFamily="2" charset="0"/>
              </a:rPr>
              <a:t>Bank of Nova Scotia </a:t>
            </a:r>
            <a:r>
              <a:rPr lang="en-US" sz="3200" dirty="0">
                <a:solidFill>
                  <a:srgbClr val="C00000"/>
                </a:solidFill>
                <a:latin typeface="Wingdings" pitchFamily="2" charset="2"/>
              </a:rPr>
              <a:t></a:t>
            </a:r>
            <a:endParaRPr lang="en-CA" sz="3200" dirty="0"/>
          </a:p>
        </p:txBody>
      </p:sp>
      <p:pic>
        <p:nvPicPr>
          <p:cNvPr id="8" name="Picture 7" descr="A picture containing drawing&#10;&#10;Description automatically generated">
            <a:extLst>
              <a:ext uri="{FF2B5EF4-FFF2-40B4-BE49-F238E27FC236}">
                <a16:creationId xmlns:a16="http://schemas.microsoft.com/office/drawing/2014/main" id="{C375F14C-8ABD-8F4C-8E9E-F2D266435D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74" y="1378821"/>
            <a:ext cx="2015490" cy="442617"/>
          </a:xfrm>
          <a:prstGeom prst="rect">
            <a:avLst/>
          </a:prstGeom>
        </p:spPr>
      </p:pic>
      <p:sp>
        <p:nvSpPr>
          <p:cNvPr id="11" name="Content Placeholder 5">
            <a:extLst>
              <a:ext uri="{FF2B5EF4-FFF2-40B4-BE49-F238E27FC236}">
                <a16:creationId xmlns:a16="http://schemas.microsoft.com/office/drawing/2014/main" id="{7C004D58-6566-2B46-A62C-D87150AF8DA8}"/>
              </a:ext>
            </a:extLst>
          </p:cNvPr>
          <p:cNvSpPr txBox="1">
            <a:spLocks/>
          </p:cNvSpPr>
          <p:nvPr/>
        </p:nvSpPr>
        <p:spPr>
          <a:xfrm>
            <a:off x="710184" y="2186019"/>
            <a:ext cx="2565031" cy="1704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Confirmed</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CA" dirty="0"/>
          </a:p>
        </p:txBody>
      </p:sp>
    </p:spTree>
    <p:extLst>
      <p:ext uri="{BB962C8B-B14F-4D97-AF65-F5344CB8AC3E}">
        <p14:creationId xmlns:p14="http://schemas.microsoft.com/office/powerpoint/2010/main" val="2909997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C01B65-08B1-E94B-829D-9EF1BBF2E339}"/>
              </a:ext>
            </a:extLst>
          </p:cNvPr>
          <p:cNvSpPr txBox="1">
            <a:spLocks/>
          </p:cNvSpPr>
          <p:nvPr/>
        </p:nvSpPr>
        <p:spPr>
          <a:xfrm>
            <a:off x="710184" y="9997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lumMod val="50000"/>
                  </a:schemeClr>
                </a:solidFill>
                <a:latin typeface="Times" pitchFamily="2" charset="0"/>
              </a:rPr>
              <a:t>An Opportunity to be Blessed</a:t>
            </a:r>
            <a:endParaRPr lang="en-CA" dirty="0">
              <a:solidFill>
                <a:schemeClr val="accent1">
                  <a:lumMod val="50000"/>
                </a:schemeClr>
              </a:solidFill>
              <a:latin typeface="Times" pitchFamily="2" charset="0"/>
            </a:endParaRPr>
          </a:p>
        </p:txBody>
      </p:sp>
      <p:sp>
        <p:nvSpPr>
          <p:cNvPr id="7" name="Content Placeholder 2">
            <a:extLst>
              <a:ext uri="{FF2B5EF4-FFF2-40B4-BE49-F238E27FC236}">
                <a16:creationId xmlns:a16="http://schemas.microsoft.com/office/drawing/2014/main" id="{47E2C185-D707-0741-8FE2-1288622EC783}"/>
              </a:ext>
            </a:extLst>
          </p:cNvPr>
          <p:cNvSpPr txBox="1">
            <a:spLocks/>
          </p:cNvSpPr>
          <p:nvPr/>
        </p:nvSpPr>
        <p:spPr>
          <a:xfrm>
            <a:off x="719328" y="2325293"/>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200"/>
              </a:spcAft>
              <a:buNone/>
            </a:pPr>
            <a:r>
              <a:rPr lang="en-US" dirty="0"/>
              <a:t>What God has given us today, in His loving kindness, is an opportunity of a lifetime. No, to be exact, several lifetimes.  An opportunity to experience His intimate presence casting out all worries and fears. An opportunity to find Him as our refuge and underneath are the everlasting arms.</a:t>
            </a:r>
          </a:p>
          <a:p>
            <a:pPr marL="0" indent="0">
              <a:lnSpc>
                <a:spcPct val="100000"/>
              </a:lnSpc>
              <a:spcBef>
                <a:spcPts val="600"/>
              </a:spcBef>
              <a:spcAft>
                <a:spcPts val="200"/>
              </a:spcAft>
              <a:buNone/>
            </a:pPr>
            <a:r>
              <a:rPr lang="en-US" dirty="0"/>
              <a:t>Having been thus blessed, sheltered, and secure in Him, may we also see the needs around us, and say, “Lord, here am I, make me a blessing to someone today.” Indeed He blesses us so that many more may be blessed through us. May none of us fall short in this occasion and fail to bless someone today.</a:t>
            </a:r>
            <a:endParaRPr lang="en-CA" dirty="0"/>
          </a:p>
        </p:txBody>
      </p:sp>
    </p:spTree>
    <p:extLst>
      <p:ext uri="{BB962C8B-B14F-4D97-AF65-F5344CB8AC3E}">
        <p14:creationId xmlns:p14="http://schemas.microsoft.com/office/powerpoint/2010/main" val="670455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1D63A2B-4576-A04C-90CE-904A4AC37C90}"/>
              </a:ext>
            </a:extLst>
          </p:cNvPr>
          <p:cNvSpPr txBox="1">
            <a:spLocks/>
          </p:cNvSpPr>
          <p:nvPr/>
        </p:nvSpPr>
        <p:spPr>
          <a:xfrm>
            <a:off x="733258" y="834316"/>
            <a:ext cx="10515600" cy="12454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300" dirty="0">
                <a:solidFill>
                  <a:schemeClr val="accent1">
                    <a:lumMod val="50000"/>
                  </a:schemeClr>
                </a:solidFill>
                <a:latin typeface="Times" pitchFamily="2" charset="0"/>
              </a:rPr>
              <a:t>e-Transfer Message Field</a:t>
            </a:r>
            <a:endParaRPr lang="en-CA" sz="3600" spc="300" dirty="0">
              <a:solidFill>
                <a:schemeClr val="accent1">
                  <a:lumMod val="50000"/>
                </a:schemeClr>
              </a:solidFill>
              <a:latin typeface="Times" pitchFamily="2" charset="0"/>
            </a:endParaRPr>
          </a:p>
        </p:txBody>
      </p:sp>
      <p:sp>
        <p:nvSpPr>
          <p:cNvPr id="7" name="Content Placeholder 2">
            <a:extLst>
              <a:ext uri="{FF2B5EF4-FFF2-40B4-BE49-F238E27FC236}">
                <a16:creationId xmlns:a16="http://schemas.microsoft.com/office/drawing/2014/main" id="{005D3C50-5CEE-664B-BCBB-F67688CAF317}"/>
              </a:ext>
            </a:extLst>
          </p:cNvPr>
          <p:cNvSpPr>
            <a:spLocks noGrp="1"/>
          </p:cNvSpPr>
          <p:nvPr>
            <p:ph idx="1"/>
          </p:nvPr>
        </p:nvSpPr>
        <p:spPr>
          <a:xfrm>
            <a:off x="516466" y="1884892"/>
            <a:ext cx="10380134" cy="4351338"/>
          </a:xfrm>
        </p:spPr>
        <p:txBody>
          <a:bodyPr>
            <a:normAutofit/>
          </a:bodyPr>
          <a:lstStyle/>
          <a:p>
            <a:pPr>
              <a:lnSpc>
                <a:spcPct val="100000"/>
              </a:lnSpc>
            </a:pPr>
            <a:r>
              <a:rPr lang="en-US" sz="2400" dirty="0"/>
              <a:t>All donation received will be used for the general day-to-day operation of the church.</a:t>
            </a:r>
          </a:p>
          <a:p>
            <a:pPr>
              <a:lnSpc>
                <a:spcPct val="100000"/>
              </a:lnSpc>
            </a:pPr>
            <a:r>
              <a:rPr lang="en-US" sz="2400" dirty="0"/>
              <a:t>Please only use the “Message” field to provide your email address or to let us know that your e-Transfer is for payment of certain items/services.</a:t>
            </a:r>
          </a:p>
          <a:p>
            <a:pPr>
              <a:lnSpc>
                <a:spcPct val="100000"/>
              </a:lnSpc>
            </a:pPr>
            <a:r>
              <a:rPr lang="en-US" sz="2400" dirty="0">
                <a:solidFill>
                  <a:srgbClr val="FF0000"/>
                </a:solidFill>
              </a:rPr>
              <a:t>Please do not use the “Message” field to designate your donation as gift for a specific person as all personal envelops must now be dropped into the offering box in the meeting hall.</a:t>
            </a:r>
          </a:p>
          <a:p>
            <a:pPr>
              <a:lnSpc>
                <a:spcPct val="100000"/>
              </a:lnSpc>
            </a:pPr>
            <a:r>
              <a:rPr lang="en-US" sz="2400" dirty="0"/>
              <a:t>Any e-Transfer with designation for any specific person will not be delivered, but instead will just be treated as a donation of the entire amount to the general fund.</a:t>
            </a:r>
          </a:p>
        </p:txBody>
      </p:sp>
    </p:spTree>
    <p:extLst>
      <p:ext uri="{BB962C8B-B14F-4D97-AF65-F5344CB8AC3E}">
        <p14:creationId xmlns:p14="http://schemas.microsoft.com/office/powerpoint/2010/main" val="2514108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1D63A2B-4576-A04C-90CE-904A4AC37C90}"/>
              </a:ext>
            </a:extLst>
          </p:cNvPr>
          <p:cNvSpPr txBox="1">
            <a:spLocks/>
          </p:cNvSpPr>
          <p:nvPr/>
        </p:nvSpPr>
        <p:spPr>
          <a:xfrm>
            <a:off x="733258" y="834316"/>
            <a:ext cx="10515600" cy="12454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spc="300" dirty="0">
                <a:solidFill>
                  <a:schemeClr val="accent1">
                    <a:lumMod val="50000"/>
                  </a:schemeClr>
                </a:solidFill>
                <a:latin typeface="Times" pitchFamily="2" charset="0"/>
              </a:rPr>
              <a:t>Taking Care of Needy Saints</a:t>
            </a:r>
            <a:endParaRPr lang="en-CA" sz="3600" spc="300" dirty="0">
              <a:solidFill>
                <a:schemeClr val="accent1">
                  <a:lumMod val="50000"/>
                </a:schemeClr>
              </a:solidFill>
              <a:latin typeface="Times" pitchFamily="2" charset="0"/>
            </a:endParaRPr>
          </a:p>
        </p:txBody>
      </p:sp>
      <p:sp>
        <p:nvSpPr>
          <p:cNvPr id="7" name="Content Placeholder 2">
            <a:extLst>
              <a:ext uri="{FF2B5EF4-FFF2-40B4-BE49-F238E27FC236}">
                <a16:creationId xmlns:a16="http://schemas.microsoft.com/office/drawing/2014/main" id="{005D3C50-5CEE-664B-BCBB-F67688CAF317}"/>
              </a:ext>
            </a:extLst>
          </p:cNvPr>
          <p:cNvSpPr>
            <a:spLocks noGrp="1"/>
          </p:cNvSpPr>
          <p:nvPr>
            <p:ph idx="1"/>
          </p:nvPr>
        </p:nvSpPr>
        <p:spPr>
          <a:xfrm>
            <a:off x="516466" y="1884892"/>
            <a:ext cx="10380134" cy="4351338"/>
          </a:xfrm>
        </p:spPr>
        <p:txBody>
          <a:bodyPr>
            <a:normAutofit/>
          </a:bodyPr>
          <a:lstStyle/>
          <a:p>
            <a:pPr>
              <a:lnSpc>
                <a:spcPct val="100000"/>
              </a:lnSpc>
            </a:pPr>
            <a:r>
              <a:rPr lang="en-US" sz="2400" dirty="0"/>
              <a:t>If you know of any brother or sister that requires financial assistance, please fellowship the need privately to any elder or co-worker. They will let the serving brothers know of such need, and the serving brothers will help the saint requiring help in the best way possible.</a:t>
            </a:r>
          </a:p>
          <a:p>
            <a:pPr>
              <a:lnSpc>
                <a:spcPct val="100000"/>
              </a:lnSpc>
            </a:pPr>
            <a:endParaRPr lang="en-US" sz="2400" dirty="0"/>
          </a:p>
          <a:p>
            <a:pPr>
              <a:lnSpc>
                <a:spcPct val="100000"/>
              </a:lnSpc>
            </a:pPr>
            <a:r>
              <a:rPr lang="en-US" sz="2400" dirty="0"/>
              <a:t>If the Lord so leads you, you may put some cash in an envelop, write on the envelop “for so-and-so”, and drop the envelop in the offering box in our meeting hall. This is called a personal envelop. The serving brothers will not open the  envelop; and will deliver it to the person designated.</a:t>
            </a:r>
          </a:p>
        </p:txBody>
      </p:sp>
    </p:spTree>
    <p:extLst>
      <p:ext uri="{BB962C8B-B14F-4D97-AF65-F5344CB8AC3E}">
        <p14:creationId xmlns:p14="http://schemas.microsoft.com/office/powerpoint/2010/main" val="3942636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02AACA-DE10-BD47-A26A-28A6343B0BC0}"/>
              </a:ext>
            </a:extLst>
          </p:cNvPr>
          <p:cNvSpPr txBox="1">
            <a:spLocks/>
          </p:cNvSpPr>
          <p:nvPr/>
        </p:nvSpPr>
        <p:spPr>
          <a:xfrm>
            <a:off x="555458" y="834316"/>
            <a:ext cx="10515600" cy="12454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300" dirty="0">
                <a:solidFill>
                  <a:schemeClr val="accent1">
                    <a:lumMod val="50000"/>
                  </a:schemeClr>
                </a:solidFill>
                <a:latin typeface="Times" pitchFamily="2" charset="0"/>
              </a:rPr>
              <a:t> </a:t>
            </a:r>
            <a:r>
              <a:rPr lang="en-US" sz="3600" dirty="0">
                <a:solidFill>
                  <a:schemeClr val="accent1">
                    <a:lumMod val="50000"/>
                  </a:schemeClr>
                </a:solidFill>
                <a:latin typeface="Times" pitchFamily="2" charset="0"/>
              </a:rPr>
              <a:t>Contacts</a:t>
            </a:r>
            <a:endParaRPr lang="en-CA" sz="3600" spc="300" dirty="0">
              <a:solidFill>
                <a:schemeClr val="accent1">
                  <a:lumMod val="50000"/>
                </a:schemeClr>
              </a:solidFill>
              <a:latin typeface="Times" pitchFamily="2" charset="0"/>
            </a:endParaRPr>
          </a:p>
        </p:txBody>
      </p:sp>
      <p:sp>
        <p:nvSpPr>
          <p:cNvPr id="9" name="Content Placeholder 2">
            <a:extLst>
              <a:ext uri="{FF2B5EF4-FFF2-40B4-BE49-F238E27FC236}">
                <a16:creationId xmlns:a16="http://schemas.microsoft.com/office/drawing/2014/main" id="{040F68A7-B49E-284D-8023-4519EA88F8BF}"/>
              </a:ext>
            </a:extLst>
          </p:cNvPr>
          <p:cNvSpPr txBox="1">
            <a:spLocks/>
          </p:cNvSpPr>
          <p:nvPr/>
        </p:nvSpPr>
        <p:spPr>
          <a:xfrm>
            <a:off x="710184" y="207979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dirty="0"/>
              <a:t>If you have any questions, please contact:</a:t>
            </a:r>
          </a:p>
          <a:p>
            <a:pPr marL="0" indent="0">
              <a:lnSpc>
                <a:spcPct val="150000"/>
              </a:lnSpc>
              <a:buFont typeface="Arial" panose="020B0604020202020204" pitchFamily="34" charset="0"/>
              <a:buNone/>
            </a:pPr>
            <a:r>
              <a:rPr lang="en-US" sz="3200" dirty="0"/>
              <a:t>Faithful Cheah	(905) 201-1763</a:t>
            </a:r>
          </a:p>
          <a:p>
            <a:pPr marL="0" indent="0">
              <a:lnSpc>
                <a:spcPct val="150000"/>
              </a:lnSpc>
              <a:buFont typeface="Arial" panose="020B0604020202020204" pitchFamily="34" charset="0"/>
              <a:buNone/>
            </a:pPr>
            <a:r>
              <a:rPr lang="en-US" sz="3200" dirty="0"/>
              <a:t>Hui Cai		(647) 720-1783</a:t>
            </a:r>
          </a:p>
          <a:p>
            <a:pPr marL="0" indent="0">
              <a:lnSpc>
                <a:spcPct val="150000"/>
              </a:lnSpc>
              <a:buFont typeface="Arial" panose="020B0604020202020204" pitchFamily="34" charset="0"/>
              <a:buNone/>
            </a:pPr>
            <a:endParaRPr lang="en-CA" dirty="0"/>
          </a:p>
        </p:txBody>
      </p:sp>
    </p:spTree>
    <p:extLst>
      <p:ext uri="{BB962C8B-B14F-4D97-AF65-F5344CB8AC3E}">
        <p14:creationId xmlns:p14="http://schemas.microsoft.com/office/powerpoint/2010/main" val="34277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048" y="999730"/>
            <a:ext cx="10448544" cy="1325563"/>
          </a:xfrm>
        </p:spPr>
        <p:txBody>
          <a:bodyPr>
            <a:normAutofit/>
          </a:bodyPr>
          <a:lstStyle/>
          <a:p>
            <a:r>
              <a:rPr lang="en-US" sz="3200" dirty="0">
                <a:latin typeface="Times" pitchFamily="2" charset="0"/>
              </a:rPr>
              <a:t>Toronto Dominion Bank </a:t>
            </a:r>
            <a:r>
              <a:rPr lang="en-US" sz="3200" dirty="0">
                <a:solidFill>
                  <a:srgbClr val="C00000"/>
                </a:solidFill>
                <a:latin typeface="Wingdings" pitchFamily="2" charset="2"/>
              </a:rPr>
              <a:t></a:t>
            </a:r>
            <a:endParaRPr lang="en-CA" sz="3200"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70209" y="1134677"/>
            <a:ext cx="3093299" cy="5359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picture containing drawing&#10;&#10;Description automatically generated">
            <a:extLst>
              <a:ext uri="{FF2B5EF4-FFF2-40B4-BE49-F238E27FC236}">
                <a16:creationId xmlns:a16="http://schemas.microsoft.com/office/drawing/2014/main" id="{54236E74-AE08-AF40-8EF1-63104212B8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36" y="1319547"/>
            <a:ext cx="743712" cy="664028"/>
          </a:xfrm>
          <a:prstGeom prst="rect">
            <a:avLst/>
          </a:prstGeom>
        </p:spPr>
      </p:pic>
      <p:sp>
        <p:nvSpPr>
          <p:cNvPr id="10" name="Content Placeholder 5">
            <a:extLst>
              <a:ext uri="{FF2B5EF4-FFF2-40B4-BE49-F238E27FC236}">
                <a16:creationId xmlns:a16="http://schemas.microsoft.com/office/drawing/2014/main" id="{162FD94A-8FD8-A143-96B3-2ABBC13EAC19}"/>
              </a:ext>
            </a:extLst>
          </p:cNvPr>
          <p:cNvSpPr txBox="1">
            <a:spLocks/>
          </p:cNvSpPr>
          <p:nvPr/>
        </p:nvSpPr>
        <p:spPr>
          <a:xfrm>
            <a:off x="783336" y="2270697"/>
            <a:ext cx="5274789" cy="88036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800" dirty="0"/>
              <a:t>Start the “TD Canada” APP, and from the “Transfers” screen, tap “Send Money”</a:t>
            </a:r>
            <a:endParaRPr lang="en-CA" sz="1800" dirty="0"/>
          </a:p>
        </p:txBody>
      </p:sp>
    </p:spTree>
    <p:extLst>
      <p:ext uri="{BB962C8B-B14F-4D97-AF65-F5344CB8AC3E}">
        <p14:creationId xmlns:p14="http://schemas.microsoft.com/office/powerpoint/2010/main" val="3579988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52329" y="1175852"/>
            <a:ext cx="2024627" cy="54215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le 1">
            <a:extLst>
              <a:ext uri="{FF2B5EF4-FFF2-40B4-BE49-F238E27FC236}">
                <a16:creationId xmlns:a16="http://schemas.microsoft.com/office/drawing/2014/main" id="{7659742A-5617-FE41-B8B4-F844967125EB}"/>
              </a:ext>
            </a:extLst>
          </p:cNvPr>
          <p:cNvSpPr>
            <a:spLocks noGrp="1"/>
          </p:cNvSpPr>
          <p:nvPr>
            <p:ph type="title"/>
          </p:nvPr>
        </p:nvSpPr>
        <p:spPr>
          <a:xfrm>
            <a:off x="1527048" y="999730"/>
            <a:ext cx="10448544" cy="1325563"/>
          </a:xfrm>
        </p:spPr>
        <p:txBody>
          <a:bodyPr>
            <a:normAutofit/>
          </a:bodyPr>
          <a:lstStyle/>
          <a:p>
            <a:r>
              <a:rPr lang="en-US" sz="3200" dirty="0">
                <a:latin typeface="Times" pitchFamily="2" charset="0"/>
              </a:rPr>
              <a:t>Toronto Dominion Bank </a:t>
            </a:r>
            <a:r>
              <a:rPr lang="en-US" sz="3200" dirty="0">
                <a:solidFill>
                  <a:srgbClr val="C00000"/>
                </a:solidFill>
                <a:latin typeface="Wingdings" pitchFamily="2" charset="2"/>
              </a:rPr>
              <a:t></a:t>
            </a:r>
            <a:endParaRPr lang="en-CA" sz="3200" dirty="0"/>
          </a:p>
        </p:txBody>
      </p:sp>
      <p:pic>
        <p:nvPicPr>
          <p:cNvPr id="13" name="Picture 12" descr="A picture containing drawing&#10;&#10;Description automatically generated">
            <a:extLst>
              <a:ext uri="{FF2B5EF4-FFF2-40B4-BE49-F238E27FC236}">
                <a16:creationId xmlns:a16="http://schemas.microsoft.com/office/drawing/2014/main" id="{66A12A5E-7064-6F49-B45B-43BA5F0E6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336" y="1319547"/>
            <a:ext cx="743712" cy="664028"/>
          </a:xfrm>
          <a:prstGeom prst="rect">
            <a:avLst/>
          </a:prstGeom>
        </p:spPr>
      </p:pic>
      <p:sp>
        <p:nvSpPr>
          <p:cNvPr id="11" name="Rectangular Callout 10">
            <a:extLst>
              <a:ext uri="{FF2B5EF4-FFF2-40B4-BE49-F238E27FC236}">
                <a16:creationId xmlns:a16="http://schemas.microsoft.com/office/drawing/2014/main" id="{48198325-48EB-F94F-82D7-980B2E355FD3}"/>
              </a:ext>
            </a:extLst>
          </p:cNvPr>
          <p:cNvSpPr/>
          <p:nvPr/>
        </p:nvSpPr>
        <p:spPr>
          <a:xfrm>
            <a:off x="8994044" y="2209380"/>
            <a:ext cx="2442051" cy="646103"/>
          </a:xfrm>
          <a:prstGeom prst="wedgeRectCallout">
            <a:avLst>
              <a:gd name="adj1" fmla="val -123005"/>
              <a:gd name="adj2" fmla="val 1382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Select the account to withdraw from</a:t>
            </a:r>
            <a:endParaRPr lang="en-CA" dirty="0">
              <a:solidFill>
                <a:schemeClr val="tx1"/>
              </a:solidFill>
            </a:endParaRPr>
          </a:p>
        </p:txBody>
      </p:sp>
      <p:sp>
        <p:nvSpPr>
          <p:cNvPr id="12" name="Rectangular Callout 11">
            <a:extLst>
              <a:ext uri="{FF2B5EF4-FFF2-40B4-BE49-F238E27FC236}">
                <a16:creationId xmlns:a16="http://schemas.microsoft.com/office/drawing/2014/main" id="{0DBFB5C5-E761-4447-A5B8-73658C8DD878}"/>
              </a:ext>
            </a:extLst>
          </p:cNvPr>
          <p:cNvSpPr/>
          <p:nvPr/>
        </p:nvSpPr>
        <p:spPr>
          <a:xfrm>
            <a:off x="8994043" y="3756728"/>
            <a:ext cx="2442051" cy="813959"/>
          </a:xfrm>
          <a:prstGeom prst="wedgeRectCallout">
            <a:avLst>
              <a:gd name="adj1" fmla="val -126554"/>
              <a:gd name="adj2" fmla="val -54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Ensure that </a:t>
            </a:r>
            <a:r>
              <a:rPr lang="en-US" dirty="0">
                <a:solidFill>
                  <a:schemeClr val="tx1"/>
                </a:solidFill>
                <a:hlinkClick r:id="rId4"/>
              </a:rPr>
              <a:t>tcat.bank@gmail.com</a:t>
            </a:r>
            <a:r>
              <a:rPr lang="en-US" dirty="0">
                <a:solidFill>
                  <a:schemeClr val="tx1"/>
                </a:solidFill>
              </a:rPr>
              <a:t> is the Recipient</a:t>
            </a:r>
            <a:endParaRPr lang="en-CA" dirty="0">
              <a:solidFill>
                <a:schemeClr val="tx1"/>
              </a:solidFill>
            </a:endParaRPr>
          </a:p>
        </p:txBody>
      </p:sp>
      <p:sp>
        <p:nvSpPr>
          <p:cNvPr id="14" name="Rectangular Callout 13">
            <a:extLst>
              <a:ext uri="{FF2B5EF4-FFF2-40B4-BE49-F238E27FC236}">
                <a16:creationId xmlns:a16="http://schemas.microsoft.com/office/drawing/2014/main" id="{446B3E5D-1EA3-3E4A-8C70-106FC83E7013}"/>
              </a:ext>
            </a:extLst>
          </p:cNvPr>
          <p:cNvSpPr/>
          <p:nvPr/>
        </p:nvSpPr>
        <p:spPr>
          <a:xfrm>
            <a:off x="3378357" y="4468678"/>
            <a:ext cx="2442051" cy="646103"/>
          </a:xfrm>
          <a:prstGeom prst="wedgeRectCallout">
            <a:avLst>
              <a:gd name="adj1" fmla="val 68088"/>
              <a:gd name="adj2" fmla="val 769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Enter the amount to donate</a:t>
            </a:r>
            <a:endParaRPr lang="en-CA" dirty="0">
              <a:solidFill>
                <a:schemeClr val="tx1"/>
              </a:solidFill>
            </a:endParaRPr>
          </a:p>
        </p:txBody>
      </p:sp>
    </p:spTree>
    <p:extLst>
      <p:ext uri="{BB962C8B-B14F-4D97-AF65-F5344CB8AC3E}">
        <p14:creationId xmlns:p14="http://schemas.microsoft.com/office/powerpoint/2010/main" val="1725226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92828" y="1325563"/>
            <a:ext cx="2899502" cy="5154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1">
            <a:extLst>
              <a:ext uri="{FF2B5EF4-FFF2-40B4-BE49-F238E27FC236}">
                <a16:creationId xmlns:a16="http://schemas.microsoft.com/office/drawing/2014/main" id="{0A79EDED-A1FE-F644-A67A-1E7631A007F9}"/>
              </a:ext>
            </a:extLst>
          </p:cNvPr>
          <p:cNvSpPr txBox="1">
            <a:spLocks/>
          </p:cNvSpPr>
          <p:nvPr/>
        </p:nvSpPr>
        <p:spPr>
          <a:xfrm>
            <a:off x="1527048" y="999730"/>
            <a:ext cx="104211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pitchFamily="2" charset="0"/>
              </a:rPr>
              <a:t>Toronto Dominion Bank </a:t>
            </a:r>
            <a:r>
              <a:rPr lang="en-US" sz="3200" dirty="0">
                <a:solidFill>
                  <a:srgbClr val="C00000"/>
                </a:solidFill>
                <a:latin typeface="Wingdings" pitchFamily="2" charset="2"/>
              </a:rPr>
              <a:t></a:t>
            </a:r>
            <a:endParaRPr lang="en-CA" sz="3200" dirty="0"/>
          </a:p>
        </p:txBody>
      </p:sp>
      <p:pic>
        <p:nvPicPr>
          <p:cNvPr id="9" name="Picture 8" descr="A picture containing drawing&#10;&#10;Description automatically generated">
            <a:extLst>
              <a:ext uri="{FF2B5EF4-FFF2-40B4-BE49-F238E27FC236}">
                <a16:creationId xmlns:a16="http://schemas.microsoft.com/office/drawing/2014/main" id="{1ADAF41B-474F-3F42-8BF5-42A1658A13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36" y="1319547"/>
            <a:ext cx="743712" cy="664028"/>
          </a:xfrm>
          <a:prstGeom prst="rect">
            <a:avLst/>
          </a:prstGeom>
        </p:spPr>
      </p:pic>
      <p:sp>
        <p:nvSpPr>
          <p:cNvPr id="6" name="Rectangular Callout 5">
            <a:extLst>
              <a:ext uri="{FF2B5EF4-FFF2-40B4-BE49-F238E27FC236}">
                <a16:creationId xmlns:a16="http://schemas.microsoft.com/office/drawing/2014/main" id="{E578BA75-8BE5-EF47-ACAB-217AB9971D9F}"/>
              </a:ext>
            </a:extLst>
          </p:cNvPr>
          <p:cNvSpPr/>
          <p:nvPr/>
        </p:nvSpPr>
        <p:spPr>
          <a:xfrm>
            <a:off x="9887519" y="4521306"/>
            <a:ext cx="1766454" cy="1336964"/>
          </a:xfrm>
          <a:prstGeom prst="wedgeRectCallout">
            <a:avLst>
              <a:gd name="adj1" fmla="val -96301"/>
              <a:gd name="adj2" fmla="val 785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Double check everything is correct, then tap “Send Money”</a:t>
            </a:r>
            <a:endParaRPr lang="en-CA" dirty="0">
              <a:solidFill>
                <a:schemeClr val="tx1"/>
              </a:solidFill>
            </a:endParaRPr>
          </a:p>
        </p:txBody>
      </p:sp>
    </p:spTree>
    <p:extLst>
      <p:ext uri="{BB962C8B-B14F-4D97-AF65-F5344CB8AC3E}">
        <p14:creationId xmlns:p14="http://schemas.microsoft.com/office/powerpoint/2010/main" val="1562014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0" y="1421262"/>
            <a:ext cx="5804616"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6070511" y="2557487"/>
            <a:ext cx="5795493" cy="2833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59DAB305-669E-734E-AEA1-FE0B537EBDA5}"/>
              </a:ext>
            </a:extLst>
          </p:cNvPr>
          <p:cNvPicPr>
            <a:picLocks noChangeAspect="1"/>
          </p:cNvPicPr>
          <p:nvPr/>
        </p:nvPicPr>
        <p:blipFill>
          <a:blip r:embed="rId4"/>
          <a:stretch>
            <a:fillRect/>
          </a:stretch>
        </p:blipFill>
        <p:spPr>
          <a:xfrm>
            <a:off x="810768" y="1310076"/>
            <a:ext cx="504138" cy="646331"/>
          </a:xfrm>
          <a:prstGeom prst="rect">
            <a:avLst/>
          </a:prstGeom>
        </p:spPr>
      </p:pic>
      <p:sp>
        <p:nvSpPr>
          <p:cNvPr id="8" name="Title 1">
            <a:extLst>
              <a:ext uri="{FF2B5EF4-FFF2-40B4-BE49-F238E27FC236}">
                <a16:creationId xmlns:a16="http://schemas.microsoft.com/office/drawing/2014/main" id="{8DD80C5A-CD68-D64C-94F0-D622DD36DC8E}"/>
              </a:ext>
            </a:extLst>
          </p:cNvPr>
          <p:cNvSpPr txBox="1">
            <a:spLocks/>
          </p:cNvSpPr>
          <p:nvPr/>
        </p:nvSpPr>
        <p:spPr>
          <a:xfrm>
            <a:off x="1314906" y="9953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pitchFamily="2" charset="0"/>
              </a:rPr>
              <a:t>Royal Bank of Canada </a:t>
            </a:r>
            <a:r>
              <a:rPr lang="en-US" sz="3200" dirty="0">
                <a:solidFill>
                  <a:srgbClr val="C00000"/>
                </a:solidFill>
                <a:latin typeface="Wingdings" pitchFamily="2" charset="2"/>
              </a:rPr>
              <a:t></a:t>
            </a:r>
            <a:endParaRPr lang="en-CA" sz="3200" dirty="0"/>
          </a:p>
        </p:txBody>
      </p:sp>
      <p:sp>
        <p:nvSpPr>
          <p:cNvPr id="11" name="TextBox 10">
            <a:extLst>
              <a:ext uri="{FF2B5EF4-FFF2-40B4-BE49-F238E27FC236}">
                <a16:creationId xmlns:a16="http://schemas.microsoft.com/office/drawing/2014/main" id="{28A79558-217F-1F4C-A380-CEAF79C3FEBD}"/>
              </a:ext>
            </a:extLst>
          </p:cNvPr>
          <p:cNvSpPr txBox="1"/>
          <p:nvPr/>
        </p:nvSpPr>
        <p:spPr>
          <a:xfrm>
            <a:off x="710186" y="2233863"/>
            <a:ext cx="5191850" cy="880369"/>
          </a:xfrm>
          <a:prstGeom prst="rect">
            <a:avLst/>
          </a:prstGeom>
          <a:noFill/>
        </p:spPr>
        <p:txBody>
          <a:bodyPr wrap="square" rtlCol="0">
            <a:spAutoFit/>
          </a:bodyPr>
          <a:lstStyle/>
          <a:p>
            <a:pPr>
              <a:lnSpc>
                <a:spcPct val="150000"/>
              </a:lnSpc>
            </a:pPr>
            <a:r>
              <a:rPr lang="en-US" dirty="0">
                <a:ln w="0"/>
                <a:effectLst>
                  <a:outerShdw blurRad="38100" dist="19050" dir="2700000" algn="tl" rotWithShape="0">
                    <a:schemeClr val="dk1">
                      <a:alpha val="40000"/>
                    </a:schemeClr>
                  </a:outerShdw>
                </a:effectLst>
              </a:rPr>
              <a:t>Start the “RBC Mobile” APP, and from the “Move Money” screen, tap “Send an </a:t>
            </a:r>
            <a:r>
              <a:rPr lang="en-US" dirty="0" err="1">
                <a:ln w="0"/>
                <a:effectLst>
                  <a:outerShdw blurRad="38100" dist="19050" dir="2700000" algn="tl" rotWithShape="0">
                    <a:schemeClr val="dk1">
                      <a:alpha val="40000"/>
                    </a:schemeClr>
                  </a:outerShdw>
                </a:effectLst>
              </a:rPr>
              <a:t>Interac</a:t>
            </a:r>
            <a:r>
              <a:rPr lang="en-US" dirty="0">
                <a:ln w="0"/>
                <a:effectLst>
                  <a:outerShdw blurRad="38100" dist="19050" dir="2700000" algn="tl" rotWithShape="0">
                    <a:schemeClr val="dk1">
                      <a:alpha val="40000"/>
                    </a:schemeClr>
                  </a:outerShdw>
                </a:effectLst>
              </a:rPr>
              <a:t> e-Transfer”</a:t>
            </a:r>
            <a:endParaRPr lang="en-CA"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25371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895</TotalTime>
  <Words>920</Words>
  <Application>Microsoft Office PowerPoint</Application>
  <PresentationFormat>Widescreen</PresentationFormat>
  <Paragraphs>78</Paragraphs>
  <Slides>22</Slides>
  <Notes>8</Notes>
  <HiddenSlides>13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vt:lpstr>
      <vt:lpstr>Wingdings</vt:lpstr>
      <vt:lpstr>Office Theme</vt:lpstr>
      <vt:lpstr>Donate via e-Transfer</vt:lpstr>
      <vt:lpstr> e-Transfer Account &amp; Tax Receipts</vt:lpstr>
      <vt:lpstr>PowerPoint Presentation</vt:lpstr>
      <vt:lpstr>PowerPoint Presentation</vt:lpstr>
      <vt:lpstr>PowerPoint Presentation</vt:lpstr>
      <vt:lpstr>Toronto Dominion Bank </vt:lpstr>
      <vt:lpstr>Toronto Dominion Bank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Faithful Cheah</dc:creator>
  <cp:lastModifiedBy>Faithful Cheah</cp:lastModifiedBy>
  <cp:revision>169</cp:revision>
  <cp:lastPrinted>2020-03-31T16:02:56Z</cp:lastPrinted>
  <dcterms:created xsi:type="dcterms:W3CDTF">2020-03-27T21:09:29Z</dcterms:created>
  <dcterms:modified xsi:type="dcterms:W3CDTF">2022-02-03T17:34:23Z</dcterms:modified>
</cp:coreProperties>
</file>